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4" r:id="rId2"/>
  </p:sldMasterIdLst>
  <p:notesMasterIdLst>
    <p:notesMasterId r:id="rId41"/>
  </p:notesMasterIdLst>
  <p:sldIdLst>
    <p:sldId id="256" r:id="rId3"/>
    <p:sldId id="286" r:id="rId4"/>
    <p:sldId id="257" r:id="rId5"/>
    <p:sldId id="258" r:id="rId6"/>
    <p:sldId id="259" r:id="rId7"/>
    <p:sldId id="260" r:id="rId8"/>
    <p:sldId id="261" r:id="rId9"/>
    <p:sldId id="262" r:id="rId10"/>
    <p:sldId id="263" r:id="rId11"/>
    <p:sldId id="264" r:id="rId12"/>
    <p:sldId id="305" r:id="rId13"/>
    <p:sldId id="306" r:id="rId14"/>
    <p:sldId id="307" r:id="rId15"/>
    <p:sldId id="265" r:id="rId16"/>
    <p:sldId id="267" r:id="rId17"/>
    <p:sldId id="26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276" r:id="rId33"/>
    <p:sldId id="277" r:id="rId34"/>
    <p:sldId id="278" r:id="rId35"/>
    <p:sldId id="279" r:id="rId36"/>
    <p:sldId id="280" r:id="rId37"/>
    <p:sldId id="304" r:id="rId38"/>
    <p:sldId id="302" r:id="rId39"/>
    <p:sldId id="285" r:id="rId40"/>
  </p:sldIdLst>
  <p:sldSz cx="12192000" cy="6858000"/>
  <p:notesSz cx="9926638" cy="6797675"/>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guide id="3" orient="horz" pos="2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3" d="100"/>
          <a:sy n="83" d="100"/>
        </p:scale>
        <p:origin x="-629" y="-77"/>
      </p:cViewPr>
      <p:guideLst>
        <p:guide orient="horz" pos="2160"/>
        <p:guide orient="horz" pos="217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CA1D7F48-CB2E-445D-AC45-2BB289AF2CFD}" type="datetimeFigureOut">
              <a:rPr lang="tr-TR" smtClean="0"/>
              <a:pPr/>
              <a:t>11.10.2024</a:t>
            </a:fld>
            <a:endParaRPr lang="tr-TR"/>
          </a:p>
        </p:txBody>
      </p:sp>
      <p:sp>
        <p:nvSpPr>
          <p:cNvPr id="4" name="Slayt Resmi Yer Tutucusu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E73F92C8-D0E2-4E31-9D22-522034D50E92}" type="slidenum">
              <a:rPr lang="tr-TR" smtClean="0"/>
              <a:pPr/>
              <a:t>‹#›</a:t>
            </a:fld>
            <a:endParaRPr lang="tr-TR"/>
          </a:p>
        </p:txBody>
      </p:sp>
    </p:spTree>
    <p:extLst>
      <p:ext uri="{BB962C8B-B14F-4D97-AF65-F5344CB8AC3E}">
        <p14:creationId xmlns="" xmlns:p14="http://schemas.microsoft.com/office/powerpoint/2010/main" val="84698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pPr/>
              <a:t>1</a:t>
            </a:fld>
            <a:endParaRPr lang="tr-TR"/>
          </a:p>
        </p:txBody>
      </p:sp>
    </p:spTree>
    <p:extLst>
      <p:ext uri="{BB962C8B-B14F-4D97-AF65-F5344CB8AC3E}">
        <p14:creationId xmlns="" xmlns:p14="http://schemas.microsoft.com/office/powerpoint/2010/main" val="204455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solidFill>
                  <a:prstClr val="black"/>
                </a:solidFill>
              </a:rPr>
              <a:pPr/>
              <a:t>33</a:t>
            </a:fld>
            <a:endParaRPr lang="tr-TR">
              <a:solidFill>
                <a:prstClr val="black"/>
              </a:solidFill>
            </a:endParaRPr>
          </a:p>
        </p:txBody>
      </p:sp>
    </p:spTree>
    <p:extLst>
      <p:ext uri="{BB962C8B-B14F-4D97-AF65-F5344CB8AC3E}">
        <p14:creationId xmlns="" xmlns:p14="http://schemas.microsoft.com/office/powerpoint/2010/main" val="290189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solidFill>
                  <a:prstClr val="black"/>
                </a:solidFill>
              </a:rPr>
              <a:pPr/>
              <a:t>34</a:t>
            </a:fld>
            <a:endParaRPr lang="tr-TR">
              <a:solidFill>
                <a:prstClr val="black"/>
              </a:solidFill>
            </a:endParaRPr>
          </a:p>
        </p:txBody>
      </p:sp>
    </p:spTree>
    <p:extLst>
      <p:ext uri="{BB962C8B-B14F-4D97-AF65-F5344CB8AC3E}">
        <p14:creationId xmlns="" xmlns:p14="http://schemas.microsoft.com/office/powerpoint/2010/main" val="196496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solidFill>
                  <a:prstClr val="black"/>
                </a:solidFill>
              </a:rPr>
              <a:pPr/>
              <a:t>35</a:t>
            </a:fld>
            <a:endParaRPr lang="tr-TR">
              <a:solidFill>
                <a:prstClr val="black"/>
              </a:solidFill>
            </a:endParaRPr>
          </a:p>
        </p:txBody>
      </p:sp>
    </p:spTree>
    <p:extLst>
      <p:ext uri="{BB962C8B-B14F-4D97-AF65-F5344CB8AC3E}">
        <p14:creationId xmlns="" xmlns:p14="http://schemas.microsoft.com/office/powerpoint/2010/main" val="377788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solidFill>
                  <a:prstClr val="black"/>
                </a:solidFill>
              </a:rPr>
              <a:pPr/>
              <a:t>37</a:t>
            </a:fld>
            <a:endParaRPr lang="tr-TR">
              <a:solidFill>
                <a:prstClr val="black"/>
              </a:solidFill>
            </a:endParaRPr>
          </a:p>
        </p:txBody>
      </p:sp>
    </p:spTree>
    <p:extLst>
      <p:ext uri="{BB962C8B-B14F-4D97-AF65-F5344CB8AC3E}">
        <p14:creationId xmlns="" xmlns:p14="http://schemas.microsoft.com/office/powerpoint/2010/main" val="83626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itchFamily="2" charset="2"/>
              <a:buNone/>
              <a:defRPr/>
            </a:pPr>
            <a:endParaRPr lang="tr-TR" dirty="0"/>
          </a:p>
        </p:txBody>
      </p:sp>
      <p:sp>
        <p:nvSpPr>
          <p:cNvPr id="4" name="Slayt Numarası Yer Tutucusu 3"/>
          <p:cNvSpPr>
            <a:spLocks noGrp="1"/>
          </p:cNvSpPr>
          <p:nvPr>
            <p:ph type="sldNum" sz="quarter" idx="5"/>
          </p:nvPr>
        </p:nvSpPr>
        <p:spPr/>
        <p:txBody>
          <a:bodyPr/>
          <a:lstStyle/>
          <a:p>
            <a:fld id="{E73F92C8-D0E2-4E31-9D22-522034D50E92}" type="slidenum">
              <a:rPr lang="tr-TR" smtClean="0"/>
              <a:pPr/>
              <a:t>3</a:t>
            </a:fld>
            <a:endParaRPr lang="tr-TR"/>
          </a:p>
        </p:txBody>
      </p:sp>
    </p:spTree>
    <p:extLst>
      <p:ext uri="{BB962C8B-B14F-4D97-AF65-F5344CB8AC3E}">
        <p14:creationId xmlns="" xmlns:p14="http://schemas.microsoft.com/office/powerpoint/2010/main" val="299682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baseline="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E73F92C8-D0E2-4E31-9D22-522034D50E92}" type="slidenum">
              <a:rPr lang="tr-TR" smtClean="0"/>
              <a:pPr/>
              <a:t>4</a:t>
            </a:fld>
            <a:endParaRPr lang="tr-TR"/>
          </a:p>
        </p:txBody>
      </p:sp>
    </p:spTree>
    <p:extLst>
      <p:ext uri="{BB962C8B-B14F-4D97-AF65-F5344CB8AC3E}">
        <p14:creationId xmlns="" xmlns:p14="http://schemas.microsoft.com/office/powerpoint/2010/main" val="345559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3F92C8-D0E2-4E31-9D22-522034D50E92}" type="slidenum">
              <a:rPr lang="tr-TR" smtClean="0"/>
              <a:pPr/>
              <a:t>5</a:t>
            </a:fld>
            <a:endParaRPr lang="tr-TR"/>
          </a:p>
        </p:txBody>
      </p:sp>
    </p:spTree>
    <p:extLst>
      <p:ext uri="{BB962C8B-B14F-4D97-AF65-F5344CB8AC3E}">
        <p14:creationId xmlns="" xmlns:p14="http://schemas.microsoft.com/office/powerpoint/2010/main" val="228466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3F92C8-D0E2-4E31-9D22-522034D50E92}" type="slidenum">
              <a:rPr lang="tr-TR" smtClean="0"/>
              <a:pPr/>
              <a:t>6</a:t>
            </a:fld>
            <a:endParaRPr lang="tr-TR"/>
          </a:p>
        </p:txBody>
      </p:sp>
    </p:spTree>
    <p:extLst>
      <p:ext uri="{BB962C8B-B14F-4D97-AF65-F5344CB8AC3E}">
        <p14:creationId xmlns="" xmlns:p14="http://schemas.microsoft.com/office/powerpoint/2010/main" val="258746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sz="1200" dirty="0"/>
          </a:p>
        </p:txBody>
      </p:sp>
      <p:sp>
        <p:nvSpPr>
          <p:cNvPr id="4" name="Slayt Numarası Yer Tutucusu 3"/>
          <p:cNvSpPr>
            <a:spLocks noGrp="1"/>
          </p:cNvSpPr>
          <p:nvPr>
            <p:ph type="sldNum" sz="quarter" idx="10"/>
          </p:nvPr>
        </p:nvSpPr>
        <p:spPr/>
        <p:txBody>
          <a:bodyPr/>
          <a:lstStyle/>
          <a:p>
            <a:fld id="{E73F92C8-D0E2-4E31-9D22-522034D50E92}" type="slidenum">
              <a:rPr lang="tr-TR" smtClean="0"/>
              <a:pPr/>
              <a:t>7</a:t>
            </a:fld>
            <a:endParaRPr lang="tr-TR"/>
          </a:p>
        </p:txBody>
      </p:sp>
    </p:spTree>
    <p:extLst>
      <p:ext uri="{BB962C8B-B14F-4D97-AF65-F5344CB8AC3E}">
        <p14:creationId xmlns="" xmlns:p14="http://schemas.microsoft.com/office/powerpoint/2010/main" val="351727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pPr/>
              <a:t>8</a:t>
            </a:fld>
            <a:endParaRPr lang="tr-TR"/>
          </a:p>
        </p:txBody>
      </p:sp>
    </p:spTree>
    <p:extLst>
      <p:ext uri="{BB962C8B-B14F-4D97-AF65-F5344CB8AC3E}">
        <p14:creationId xmlns="" xmlns:p14="http://schemas.microsoft.com/office/powerpoint/2010/main" val="397363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solidFill>
                  <a:prstClr val="black"/>
                </a:solidFill>
              </a:rPr>
              <a:pPr/>
              <a:t>31</a:t>
            </a:fld>
            <a:endParaRPr lang="tr-TR">
              <a:solidFill>
                <a:prstClr val="black"/>
              </a:solidFill>
            </a:endParaRPr>
          </a:p>
        </p:txBody>
      </p:sp>
    </p:spTree>
    <p:extLst>
      <p:ext uri="{BB962C8B-B14F-4D97-AF65-F5344CB8AC3E}">
        <p14:creationId xmlns="" xmlns:p14="http://schemas.microsoft.com/office/powerpoint/2010/main" val="3969271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E73F92C8-D0E2-4E31-9D22-522034D50E92}" type="slidenum">
              <a:rPr lang="tr-TR" smtClean="0">
                <a:solidFill>
                  <a:prstClr val="black"/>
                </a:solidFill>
              </a:rPr>
              <a:pPr/>
              <a:t>32</a:t>
            </a:fld>
            <a:endParaRPr lang="tr-TR">
              <a:solidFill>
                <a:prstClr val="black"/>
              </a:solidFill>
            </a:endParaRPr>
          </a:p>
        </p:txBody>
      </p:sp>
    </p:spTree>
    <p:extLst>
      <p:ext uri="{BB962C8B-B14F-4D97-AF65-F5344CB8AC3E}">
        <p14:creationId xmlns="" xmlns:p14="http://schemas.microsoft.com/office/powerpoint/2010/main" val="337983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034C1F8-78CE-4641-90CC-90E51753AAD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0C52193E-659A-47D3-AF9E-D4D7AC8C5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32763064-B66C-4E42-BE02-CC1D9E2C7698}"/>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5" name="Alt Bilgi Yer Tutucusu 4">
            <a:extLst>
              <a:ext uri="{FF2B5EF4-FFF2-40B4-BE49-F238E27FC236}">
                <a16:creationId xmlns:a16="http://schemas.microsoft.com/office/drawing/2014/main" xmlns="" id="{2B8C8B59-60EE-41B1-A983-E5CE802F52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011350F-E62D-4FD0-9461-503FAC044721}"/>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242085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9A6FE4-8851-496F-AB7E-985124F0F9F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A3DB103-9537-4D82-BBD6-7A25DB1535F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111B62F-F928-4B0E-84B4-0AC76A4DA166}"/>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5" name="Alt Bilgi Yer Tutucusu 4">
            <a:extLst>
              <a:ext uri="{FF2B5EF4-FFF2-40B4-BE49-F238E27FC236}">
                <a16:creationId xmlns:a16="http://schemas.microsoft.com/office/drawing/2014/main" xmlns="" id="{03E4C508-B1B9-4BAF-9BDF-7C07A301D0E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52CF011-5E09-4915-ACE8-C5AFD0C2F210}"/>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223569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DA257079-13F9-4B29-B53E-6B548DD9707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E349456-EBCE-4FE8-8CE1-AF09869678D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E5332A8-908F-46B1-845C-E15EF4D7D704}"/>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5" name="Alt Bilgi Yer Tutucusu 4">
            <a:extLst>
              <a:ext uri="{FF2B5EF4-FFF2-40B4-BE49-F238E27FC236}">
                <a16:creationId xmlns:a16="http://schemas.microsoft.com/office/drawing/2014/main" xmlns="" id="{6DB7F6DC-6393-4C20-88E5-F69CACF5B9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36974DA-E32E-4D89-A4FE-BD3E3F8D116D}"/>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54720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034C1F8-78CE-4641-90CC-90E51753AAD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0C52193E-659A-47D3-AF9E-D4D7AC8C5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32763064-B66C-4E42-BE02-CC1D9E2C7698}"/>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2B8C8B59-60EE-41B1-A983-E5CE802F5290}"/>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C011350F-E62D-4FD0-9461-503FAC044721}"/>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401317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EA8BA8-6F1F-4D1A-9F3B-75A79EA6A0A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898FE84E-8597-46EB-9A6B-331603EBD98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33C3350-B2FE-48B1-95F9-A07EC23D6EC1}"/>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E99A3B6E-44C0-4C14-868A-4BF8ED5897AB}"/>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3B9DBC6B-125B-4EE1-A0A4-2FEEDBFA46E0}"/>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626751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EDA0CB0-6B42-49AC-9F93-8BE88351DA8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42D25DF-42F0-4BD8-8154-A98BD102E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88E1BD7C-A131-4B6F-8FD0-F729DC6B8FEC}"/>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54D56D20-0B06-41E1-96AA-783A0EBA6419}"/>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AEAF4176-044B-4680-94E8-1385FDC7BB35}"/>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242046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C3A4C1-B9E5-457D-9229-8853F5484DD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8782644-ADE5-45B4-864D-2100A1FD5F0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06CBAD87-D77C-49A5-BCE1-793853115B0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667A74FF-4CAD-4806-B587-13153B7ABE69}"/>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xmlns="" id="{10409D7C-287A-44B4-BA7B-280A30E03711}"/>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xmlns="" id="{5E2DE33E-2610-4DAD-A86A-A209D65A7A87}"/>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7087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0824134-4906-4ADB-8870-FCDDAD710AA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6831C16-1281-43DC-8417-E203B6876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5EF0EB28-46B2-4ED8-B10A-8A6495EA57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959A70AA-ED3A-4C5A-85FE-DEBB15B70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9942FC88-02ED-4244-8156-9F2948706B6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9BB8C323-8A2D-4AC7-B28A-679556B6EA10}"/>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8" name="Alt Bilgi Yer Tutucusu 7">
            <a:extLst>
              <a:ext uri="{FF2B5EF4-FFF2-40B4-BE49-F238E27FC236}">
                <a16:creationId xmlns:a16="http://schemas.microsoft.com/office/drawing/2014/main" xmlns="" id="{790E539B-3623-49A2-831A-0D0FDBA9E39B}"/>
              </a:ext>
            </a:extLst>
          </p:cNvPr>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a:extLst>
              <a:ext uri="{FF2B5EF4-FFF2-40B4-BE49-F238E27FC236}">
                <a16:creationId xmlns:a16="http://schemas.microsoft.com/office/drawing/2014/main" xmlns="" id="{CA2943A5-7BDB-4408-B8B8-BCCBC24B5DEB}"/>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44691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FDA59B-C3B0-4A6B-A165-07792B33A17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31243FE0-9DB9-4FF0-894D-98466525D328}"/>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4" name="Alt Bilgi Yer Tutucusu 3">
            <a:extLst>
              <a:ext uri="{FF2B5EF4-FFF2-40B4-BE49-F238E27FC236}">
                <a16:creationId xmlns:a16="http://schemas.microsoft.com/office/drawing/2014/main" xmlns="" id="{DF0E900A-A0CE-4D16-AB74-821F464F7FE6}"/>
              </a:ext>
            </a:extLst>
          </p:cNvPr>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a:extLst>
              <a:ext uri="{FF2B5EF4-FFF2-40B4-BE49-F238E27FC236}">
                <a16:creationId xmlns:a16="http://schemas.microsoft.com/office/drawing/2014/main" xmlns="" id="{7EA94E6D-5F62-4EC4-8AC2-200CEACE320F}"/>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400872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9C8353C1-119B-4D7B-A77E-77A96313F169}"/>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3" name="Alt Bilgi Yer Tutucusu 2">
            <a:extLst>
              <a:ext uri="{FF2B5EF4-FFF2-40B4-BE49-F238E27FC236}">
                <a16:creationId xmlns:a16="http://schemas.microsoft.com/office/drawing/2014/main" xmlns="" id="{F20F32A2-71C7-4268-8306-9C4B60D35732}"/>
              </a:ext>
            </a:extLst>
          </p:cNvPr>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a:extLst>
              <a:ext uri="{FF2B5EF4-FFF2-40B4-BE49-F238E27FC236}">
                <a16:creationId xmlns:a16="http://schemas.microsoft.com/office/drawing/2014/main" xmlns="" id="{974D73F0-FD6C-4F10-8871-029D053475A0}"/>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243446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6172A99-30E4-47EB-B497-27E7704F4C3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D27564C-11C7-4F47-90C3-7E71A9811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9060A05-D72A-4E37-BC6F-F7751B25E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01854E79-3635-47C0-9549-D3A9E1D26202}"/>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xmlns="" id="{CFF20D8D-613C-4883-A086-1BD78EC931B2}"/>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xmlns="" id="{6F4D3DB1-9B99-41C1-911E-EE1EE7544E6C}"/>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25971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EA8BA8-6F1F-4D1A-9F3B-75A79EA6A0A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898FE84E-8597-46EB-9A6B-331603EBD98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33C3350-B2FE-48B1-95F9-A07EC23D6EC1}"/>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5" name="Alt Bilgi Yer Tutucusu 4">
            <a:extLst>
              <a:ext uri="{FF2B5EF4-FFF2-40B4-BE49-F238E27FC236}">
                <a16:creationId xmlns:a16="http://schemas.microsoft.com/office/drawing/2014/main" xmlns="" id="{E99A3B6E-44C0-4C14-868A-4BF8ED5897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B9DBC6B-125B-4EE1-A0A4-2FEEDBFA46E0}"/>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2260222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103CA7-A283-42B4-BA36-AA7EE3BCE82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2810F4CA-537E-4C85-A7D3-9B6A21B656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6600E5C8-CCF9-4FBA-BEFF-C4D99356D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DF35F5F8-4AA6-412D-B2A0-64D5533F191C}"/>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xmlns="" id="{4D5930D7-CE49-40B1-A42A-9C0757526125}"/>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xmlns="" id="{D3241ABC-F3CA-485A-B59A-DB8FDA50202A}"/>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4139623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9A6FE4-8851-496F-AB7E-985124F0F9F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A3DB103-9537-4D82-BBD6-7A25DB1535F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111B62F-F928-4B0E-84B4-0AC76A4DA166}"/>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03E4C508-B1B9-4BAF-9BDF-7C07A301D0E9}"/>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952CF011-5E09-4915-ACE8-C5AFD0C2F210}"/>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26255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DA257079-13F9-4B29-B53E-6B548DD9707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E349456-EBCE-4FE8-8CE1-AF09869678D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E5332A8-908F-46B1-845C-E15EF4D7D704}"/>
              </a:ext>
            </a:extLst>
          </p:cNvPr>
          <p:cNvSpPr>
            <a:spLocks noGrp="1"/>
          </p:cNvSpPr>
          <p:nvPr>
            <p:ph type="dt" sz="half" idx="10"/>
          </p:nvPr>
        </p:nvSpPr>
        <p:spPr/>
        <p:txBody>
          <a:body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6DB7F6DC-6393-4C20-88E5-F69CACF5B91C}"/>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536974DA-E32E-4D89-A4FE-BD3E3F8D116D}"/>
              </a:ext>
            </a:extLst>
          </p:cNvPr>
          <p:cNvSpPr>
            <a:spLocks noGrp="1"/>
          </p:cNvSpPr>
          <p:nvPr>
            <p:ph type="sldNum" sz="quarter" idx="12"/>
          </p:nvPr>
        </p:nvSpPr>
        <p:spPr/>
        <p:txBody>
          <a:body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61255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EDA0CB0-6B42-49AC-9F93-8BE88351DA8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42D25DF-42F0-4BD8-8154-A98BD102E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88E1BD7C-A131-4B6F-8FD0-F729DC6B8FEC}"/>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5" name="Alt Bilgi Yer Tutucusu 4">
            <a:extLst>
              <a:ext uri="{FF2B5EF4-FFF2-40B4-BE49-F238E27FC236}">
                <a16:creationId xmlns:a16="http://schemas.microsoft.com/office/drawing/2014/main" xmlns="" id="{54D56D20-0B06-41E1-96AA-783A0EBA64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EAF4176-044B-4680-94E8-1385FDC7BB35}"/>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56005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C3A4C1-B9E5-457D-9229-8853F5484DD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8782644-ADE5-45B4-864D-2100A1FD5F0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06CBAD87-D77C-49A5-BCE1-793853115B0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667A74FF-4CAD-4806-B587-13153B7ABE69}"/>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6" name="Alt Bilgi Yer Tutucusu 5">
            <a:extLst>
              <a:ext uri="{FF2B5EF4-FFF2-40B4-BE49-F238E27FC236}">
                <a16:creationId xmlns:a16="http://schemas.microsoft.com/office/drawing/2014/main" xmlns="" id="{10409D7C-287A-44B4-BA7B-280A30E037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5E2DE33E-2610-4DAD-A86A-A209D65A7A87}"/>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193481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0824134-4906-4ADB-8870-FCDDAD710AA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6831C16-1281-43DC-8417-E203B6876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5EF0EB28-46B2-4ED8-B10A-8A6495EA57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959A70AA-ED3A-4C5A-85FE-DEBB15B70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9942FC88-02ED-4244-8156-9F2948706B6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9BB8C323-8A2D-4AC7-B28A-679556B6EA10}"/>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8" name="Alt Bilgi Yer Tutucusu 7">
            <a:extLst>
              <a:ext uri="{FF2B5EF4-FFF2-40B4-BE49-F238E27FC236}">
                <a16:creationId xmlns:a16="http://schemas.microsoft.com/office/drawing/2014/main" xmlns="" id="{790E539B-3623-49A2-831A-0D0FDBA9E39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CA2943A5-7BDB-4408-B8B8-BCCBC24B5DEB}"/>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116578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FDA59B-C3B0-4A6B-A165-07792B33A17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31243FE0-9DB9-4FF0-894D-98466525D328}"/>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4" name="Alt Bilgi Yer Tutucusu 3">
            <a:extLst>
              <a:ext uri="{FF2B5EF4-FFF2-40B4-BE49-F238E27FC236}">
                <a16:creationId xmlns:a16="http://schemas.microsoft.com/office/drawing/2014/main" xmlns="" id="{DF0E900A-A0CE-4D16-AB74-821F464F7FE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7EA94E6D-5F62-4EC4-8AC2-200CEACE320F}"/>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225597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9C8353C1-119B-4D7B-A77E-77A96313F169}"/>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3" name="Alt Bilgi Yer Tutucusu 2">
            <a:extLst>
              <a:ext uri="{FF2B5EF4-FFF2-40B4-BE49-F238E27FC236}">
                <a16:creationId xmlns:a16="http://schemas.microsoft.com/office/drawing/2014/main" xmlns="" id="{F20F32A2-71C7-4268-8306-9C4B60D3573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974D73F0-FD6C-4F10-8871-029D053475A0}"/>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136633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6172A99-30E4-47EB-B497-27E7704F4C3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D27564C-11C7-4F47-90C3-7E71A9811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9060A05-D72A-4E37-BC6F-F7751B25E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01854E79-3635-47C0-9549-D3A9E1D26202}"/>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6" name="Alt Bilgi Yer Tutucusu 5">
            <a:extLst>
              <a:ext uri="{FF2B5EF4-FFF2-40B4-BE49-F238E27FC236}">
                <a16:creationId xmlns:a16="http://schemas.microsoft.com/office/drawing/2014/main" xmlns="" id="{CFF20D8D-613C-4883-A086-1BD78EC931B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F4D3DB1-9B99-41C1-911E-EE1EE7544E6C}"/>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416446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103CA7-A283-42B4-BA36-AA7EE3BCE82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2810F4CA-537E-4C85-A7D3-9B6A21B656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6600E5C8-CCF9-4FBA-BEFF-C4D99356D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DF35F5F8-4AA6-412D-B2A0-64D5533F191C}"/>
              </a:ext>
            </a:extLst>
          </p:cNvPr>
          <p:cNvSpPr>
            <a:spLocks noGrp="1"/>
          </p:cNvSpPr>
          <p:nvPr>
            <p:ph type="dt" sz="half" idx="10"/>
          </p:nvPr>
        </p:nvSpPr>
        <p:spPr/>
        <p:txBody>
          <a:bodyPr/>
          <a:lstStyle/>
          <a:p>
            <a:fld id="{D63B8BA4-38AE-426E-9CCF-A1F140616215}" type="datetimeFigureOut">
              <a:rPr lang="tr-TR" smtClean="0"/>
              <a:pPr/>
              <a:t>11.10.2024</a:t>
            </a:fld>
            <a:endParaRPr lang="tr-TR"/>
          </a:p>
        </p:txBody>
      </p:sp>
      <p:sp>
        <p:nvSpPr>
          <p:cNvPr id="6" name="Alt Bilgi Yer Tutucusu 5">
            <a:extLst>
              <a:ext uri="{FF2B5EF4-FFF2-40B4-BE49-F238E27FC236}">
                <a16:creationId xmlns:a16="http://schemas.microsoft.com/office/drawing/2014/main" xmlns="" id="{4D5930D7-CE49-40B1-A42A-9C07575261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3241ABC-F3CA-485A-B59A-DB8FDA50202A}"/>
              </a:ext>
            </a:extLst>
          </p:cNvPr>
          <p:cNvSpPr>
            <a:spLocks noGrp="1"/>
          </p:cNvSpPr>
          <p:nvPr>
            <p:ph type="sldNum" sz="quarter" idx="12"/>
          </p:nvPr>
        </p:nvSpPr>
        <p:spPr/>
        <p:txBody>
          <a:body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228094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243750B1-01E2-48AA-A319-AEB2ED41D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B97C1FD-A9FD-44C9-AB5E-1A6D430E4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C8E79AF-A94D-45BF-A47A-4EFD8861B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8BA4-38AE-426E-9CCF-A1F140616215}" type="datetimeFigureOut">
              <a:rPr lang="tr-TR" smtClean="0"/>
              <a:pPr/>
              <a:t>11.10.2024</a:t>
            </a:fld>
            <a:endParaRPr lang="tr-TR"/>
          </a:p>
        </p:txBody>
      </p:sp>
      <p:sp>
        <p:nvSpPr>
          <p:cNvPr id="5" name="Alt Bilgi Yer Tutucusu 4">
            <a:extLst>
              <a:ext uri="{FF2B5EF4-FFF2-40B4-BE49-F238E27FC236}">
                <a16:creationId xmlns:a16="http://schemas.microsoft.com/office/drawing/2014/main" xmlns="" id="{FC323E8E-AD16-458A-B2A6-9542329CA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C578A3EA-CE1A-4E57-97AF-8FA10C9F8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76D57-2D24-49B8-9B17-2029F1495A48}" type="slidenum">
              <a:rPr lang="tr-TR" smtClean="0"/>
              <a:pPr/>
              <a:t>‹#›</a:t>
            </a:fld>
            <a:endParaRPr lang="tr-TR"/>
          </a:p>
        </p:txBody>
      </p:sp>
    </p:spTree>
    <p:extLst>
      <p:ext uri="{BB962C8B-B14F-4D97-AF65-F5344CB8AC3E}">
        <p14:creationId xmlns="" xmlns:p14="http://schemas.microsoft.com/office/powerpoint/2010/main" val="351030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243750B1-01E2-48AA-A319-AEB2ED41D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B97C1FD-A9FD-44C9-AB5E-1A6D430E4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C8E79AF-A94D-45BF-A47A-4EFD8861B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8BA4-38AE-426E-9CCF-A1F140616215}" type="datetimeFigureOut">
              <a:rPr lang="tr-TR" smtClean="0">
                <a:solidFill>
                  <a:prstClr val="black">
                    <a:tint val="75000"/>
                  </a:prstClr>
                </a:solidFill>
              </a:rPr>
              <a:pPr/>
              <a:t>11.10.2024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FC323E8E-AD16-458A-B2A6-9542329CA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C578A3EA-CE1A-4E57-97AF-8FA10C9F8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76D57-2D24-49B8-9B17-2029F1495A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914229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D9CE386-8996-4AD3-8DF2-F4A7CC33920B}"/>
              </a:ext>
            </a:extLst>
          </p:cNvPr>
          <p:cNvSpPr>
            <a:spLocks noGrp="1"/>
          </p:cNvSpPr>
          <p:nvPr>
            <p:ph type="ctrTitle"/>
          </p:nvPr>
        </p:nvSpPr>
        <p:spPr/>
        <p:txBody>
          <a:bodyPr/>
          <a:lstStyle/>
          <a:p>
            <a:r>
              <a:rPr lang="tr-TR" b="1" dirty="0">
                <a:solidFill>
                  <a:srgbClr val="C00000"/>
                </a:solidFill>
              </a:rPr>
              <a:t>HİJYEN VE SAĞLIK</a:t>
            </a:r>
          </a:p>
        </p:txBody>
      </p:sp>
      <p:sp>
        <p:nvSpPr>
          <p:cNvPr id="3" name="Alt Başlık 2">
            <a:extLst>
              <a:ext uri="{FF2B5EF4-FFF2-40B4-BE49-F238E27FC236}">
                <a16:creationId xmlns:a16="http://schemas.microsoft.com/office/drawing/2014/main" xmlns="" id="{C7BC7A49-C65D-42D5-AF0F-90EA0E373E6F}"/>
              </a:ext>
            </a:extLst>
          </p:cNvPr>
          <p:cNvSpPr>
            <a:spLocks noGrp="1"/>
          </p:cNvSpPr>
          <p:nvPr>
            <p:ph type="subTitle" idx="1"/>
          </p:nvPr>
        </p:nvSpPr>
        <p:spPr/>
        <p:txBody>
          <a:bodyPr>
            <a:normAutofit/>
          </a:bodyPr>
          <a:lstStyle/>
          <a:p>
            <a:endParaRPr lang="tr-TR" dirty="0"/>
          </a:p>
        </p:txBody>
      </p:sp>
      <p:pic>
        <p:nvPicPr>
          <p:cNvPr id="5" name="4 Resim" descr="LOGOLARI KIRMIZI-28.jpg"/>
          <p:cNvPicPr>
            <a:picLocks noChangeAspect="1"/>
          </p:cNvPicPr>
          <p:nvPr/>
        </p:nvPicPr>
        <p:blipFill>
          <a:blip r:embed="rId3" cstate="print"/>
          <a:stretch>
            <a:fillRect/>
          </a:stretch>
        </p:blipFill>
        <p:spPr>
          <a:xfrm>
            <a:off x="338320" y="355452"/>
            <a:ext cx="2000240" cy="2000240"/>
          </a:xfrm>
          <a:prstGeom prst="rect">
            <a:avLst/>
          </a:prstGeom>
        </p:spPr>
      </p:pic>
    </p:spTree>
    <p:extLst>
      <p:ext uri="{BB962C8B-B14F-4D97-AF65-F5344CB8AC3E}">
        <p14:creationId xmlns="" xmlns:p14="http://schemas.microsoft.com/office/powerpoint/2010/main" val="3340515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3063240" y="365125"/>
            <a:ext cx="8290560" cy="1325563"/>
          </a:xfrm>
        </p:spPr>
        <p:txBody>
          <a:bodyPr/>
          <a:lstStyle/>
          <a:p>
            <a:r>
              <a:rPr lang="tr-TR" b="1" dirty="0">
                <a:solidFill>
                  <a:srgbClr val="C00000"/>
                </a:solidFill>
              </a:rPr>
              <a:t>ELLER NE ZAMAN YIKANMALI?</a:t>
            </a: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p:txBody>
          <a:bodyPr>
            <a:normAutofit/>
          </a:bodyPr>
          <a:lstStyle/>
          <a:p>
            <a:pPr algn="just">
              <a:buFont typeface="Wingdings" panose="05000000000000000000" pitchFamily="2" charset="2"/>
              <a:buChar char="ü"/>
            </a:pPr>
            <a:r>
              <a:rPr lang="tr-TR" dirty="0"/>
              <a:t>Hayvanlarla temas ettikten sonra,</a:t>
            </a:r>
          </a:p>
          <a:p>
            <a:pPr algn="just">
              <a:buFont typeface="Wingdings" panose="05000000000000000000" pitchFamily="2" charset="2"/>
              <a:buChar char="ü"/>
            </a:pPr>
            <a:r>
              <a:rPr lang="tr-TR" dirty="0"/>
              <a:t>Dışarıda yapılan herhangi bir faaliyetten </a:t>
            </a:r>
            <a:r>
              <a:rPr lang="tr-TR" dirty="0" smtClean="0"/>
              <a:t>sonra (top oynamak, </a:t>
            </a:r>
            <a:r>
              <a:rPr lang="tr-TR" dirty="0" err="1" smtClean="0"/>
              <a:t>AVMde</a:t>
            </a:r>
            <a:r>
              <a:rPr lang="tr-TR" dirty="0" smtClean="0"/>
              <a:t> dolaşmak, otobüse binmek)</a:t>
            </a:r>
          </a:p>
          <a:p>
            <a:pPr algn="just">
              <a:buFont typeface="Wingdings" panose="05000000000000000000" pitchFamily="2" charset="2"/>
              <a:buChar char="ü"/>
            </a:pPr>
            <a:r>
              <a:rPr lang="tr-TR" dirty="0" smtClean="0"/>
              <a:t>İşten veya okuldan eve gelindiğinde</a:t>
            </a:r>
            <a:endParaRPr lang="tr-TR" dirty="0"/>
          </a:p>
          <a:p>
            <a:pPr algn="just">
              <a:buFont typeface="Wingdings" panose="05000000000000000000" pitchFamily="2" charset="2"/>
              <a:buChar char="ü"/>
            </a:pPr>
            <a:r>
              <a:rPr lang="tr-TR" dirty="0"/>
              <a:t>Çöpe, kirli bir şeye dokunduktan sonra,</a:t>
            </a:r>
          </a:p>
          <a:p>
            <a:pPr algn="just">
              <a:buFont typeface="Wingdings" panose="05000000000000000000" pitchFamily="2" charset="2"/>
              <a:buChar char="ü"/>
            </a:pPr>
            <a:r>
              <a:rPr lang="tr-TR" dirty="0"/>
              <a:t>Yaralara ya da </a:t>
            </a:r>
            <a:r>
              <a:rPr lang="tr-TR" dirty="0" err="1"/>
              <a:t>infekte</a:t>
            </a:r>
            <a:r>
              <a:rPr lang="tr-TR" dirty="0"/>
              <a:t> alanlara dokunduktan </a:t>
            </a:r>
            <a:r>
              <a:rPr lang="tr-TR" dirty="0" smtClean="0"/>
              <a:t>sonra </a:t>
            </a:r>
          </a:p>
          <a:p>
            <a:pPr algn="just">
              <a:buFont typeface="Wingdings" panose="05000000000000000000" pitchFamily="2" charset="2"/>
              <a:buChar char="ü"/>
            </a:pPr>
            <a:r>
              <a:rPr lang="tr-TR" dirty="0" smtClean="0"/>
              <a:t>Eller </a:t>
            </a:r>
            <a:r>
              <a:rPr lang="tr-TR" dirty="0"/>
              <a:t>kirli hissediliyorsa veya gözle görülür kirlenme </a:t>
            </a:r>
            <a:r>
              <a:rPr lang="tr-TR" dirty="0" smtClean="0"/>
              <a:t>varsa</a:t>
            </a:r>
          </a:p>
          <a:p>
            <a:pPr algn="just">
              <a:buFont typeface="Wingdings" panose="05000000000000000000" pitchFamily="2" charset="2"/>
              <a:buChar char="ü"/>
            </a:pPr>
            <a:r>
              <a:rPr lang="tr-TR" dirty="0" smtClean="0"/>
              <a:t>Öksürme, hapşırma ve burun silme sonrasında</a:t>
            </a:r>
          </a:p>
          <a:p>
            <a:pPr algn="just">
              <a:buNone/>
            </a:pPr>
            <a:endParaRPr lang="tr-TR" dirty="0"/>
          </a:p>
          <a:p>
            <a:pPr marL="0" indent="0" algn="just">
              <a:buNone/>
            </a:pPr>
            <a:endParaRPr lang="tr-TR"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15031" y="4434840"/>
            <a:ext cx="1826449" cy="2125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3"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31306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254524"/>
            <a:ext cx="10515600" cy="923827"/>
          </a:xfrm>
        </p:spPr>
        <p:txBody>
          <a:bodyPr>
            <a:normAutofit/>
          </a:bodyPr>
          <a:lstStyle/>
          <a:p>
            <a:r>
              <a:rPr lang="tr-TR" b="1" dirty="0" smtClean="0">
                <a:solidFill>
                  <a:srgbClr val="FF0000"/>
                </a:solidFill>
              </a:rPr>
              <a:t>Hijyen Kurallarına Uymak Hastalıklardan Korur</a:t>
            </a:r>
            <a:endParaRPr lang="tr-TR" b="1" dirty="0">
              <a:solidFill>
                <a:srgbClr val="FF0000"/>
              </a:solidFill>
            </a:endParaRPr>
          </a:p>
        </p:txBody>
      </p:sp>
      <p:sp>
        <p:nvSpPr>
          <p:cNvPr id="3" name="2 İçerik Yer Tutucusu"/>
          <p:cNvSpPr>
            <a:spLocks noGrp="1"/>
          </p:cNvSpPr>
          <p:nvPr>
            <p:ph sz="half" idx="1"/>
          </p:nvPr>
        </p:nvSpPr>
        <p:spPr>
          <a:xfrm>
            <a:off x="405353" y="1404594"/>
            <a:ext cx="6834433" cy="5109328"/>
          </a:xfrm>
        </p:spPr>
        <p:txBody>
          <a:bodyPr>
            <a:normAutofit/>
          </a:bodyPr>
          <a:lstStyle/>
          <a:p>
            <a:pPr algn="just"/>
            <a:r>
              <a:rPr lang="tr-TR" sz="2400" dirty="0" smtClean="0"/>
              <a:t>Burun temizliği (sümkürme) tek kullanımlık mendiller ile yapılmalı ve kullanılmış mendil/mendil parçaları hemen çöpe atılmalı, kesinlikle ortak kullanım alanlarına temas ettirilmemelidir. </a:t>
            </a:r>
          </a:p>
          <a:p>
            <a:pPr algn="just"/>
            <a:endParaRPr lang="tr-TR" sz="2400" dirty="0" smtClean="0"/>
          </a:p>
          <a:p>
            <a:pPr algn="just"/>
            <a:r>
              <a:rPr lang="tr-TR" sz="2400" dirty="0" smtClean="0"/>
              <a:t>Burun temizliği yapıldıktan sonra eller mümkünse su ve sabunla, mümkün olmadığı hallerde el dezenfektanları ile temizlenmelidir.</a:t>
            </a:r>
          </a:p>
          <a:p>
            <a:pPr algn="just">
              <a:buNone/>
            </a:pPr>
            <a:endParaRPr lang="tr-TR" sz="2400" dirty="0" smtClean="0"/>
          </a:p>
          <a:p>
            <a:pPr algn="just"/>
            <a:r>
              <a:rPr lang="tr-TR" sz="2400" dirty="0" smtClean="0"/>
              <a:t> Öksürürken veya hapşırırken ağız ve burun tek kullanımlık mendil ile kapatılmalı, mendilin bulunmadığı durumlarda dirseğin iç kısmı kullanılmalıdır.</a:t>
            </a:r>
          </a:p>
        </p:txBody>
      </p:sp>
      <p:sp>
        <p:nvSpPr>
          <p:cNvPr id="10" name="9 İçerik Yer Tutucusu"/>
          <p:cNvSpPr>
            <a:spLocks noGrp="1"/>
          </p:cNvSpPr>
          <p:nvPr>
            <p:ph sz="half" idx="2"/>
          </p:nvPr>
        </p:nvSpPr>
        <p:spPr>
          <a:xfrm>
            <a:off x="7588576" y="1093510"/>
            <a:ext cx="4251489" cy="5083454"/>
          </a:xfrm>
        </p:spPr>
        <p:txBody>
          <a:bodyPr>
            <a:normAutofit/>
          </a:bodyPr>
          <a:lstStyle/>
          <a:p>
            <a:pPr>
              <a:buNone/>
            </a:pPr>
            <a:endParaRPr lang="tr-TR" dirty="0"/>
          </a:p>
        </p:txBody>
      </p:sp>
      <p:sp>
        <p:nvSpPr>
          <p:cNvPr id="2050" name="AutoShape 2" descr="Hapşırığı tutmanın zararları nelerdir? Toplum içinde nasıl hapşırmalıyız? -  Beden Sağ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2" name="Picture 4" descr="Okullarda grip riski uyarısı"/>
          <p:cNvPicPr>
            <a:picLocks noChangeAspect="1" noChangeArrowheads="1"/>
          </p:cNvPicPr>
          <p:nvPr/>
        </p:nvPicPr>
        <p:blipFill>
          <a:blip r:embed="rId2"/>
          <a:srcRect/>
          <a:stretch>
            <a:fillRect/>
          </a:stretch>
        </p:blipFill>
        <p:spPr bwMode="auto">
          <a:xfrm>
            <a:off x="8263288" y="1329180"/>
            <a:ext cx="2857500" cy="1410783"/>
          </a:xfrm>
          <a:prstGeom prst="rect">
            <a:avLst/>
          </a:prstGeom>
          <a:noFill/>
        </p:spPr>
      </p:pic>
      <p:pic>
        <p:nvPicPr>
          <p:cNvPr id="2054" name="Picture 6" descr="Hapşırırken Kalp Durmaz! - Evrim Ağacı"/>
          <p:cNvPicPr>
            <a:picLocks noChangeAspect="1" noChangeArrowheads="1"/>
          </p:cNvPicPr>
          <p:nvPr/>
        </p:nvPicPr>
        <p:blipFill>
          <a:blip r:embed="rId3"/>
          <a:srcRect/>
          <a:stretch>
            <a:fillRect/>
          </a:stretch>
        </p:blipFill>
        <p:spPr bwMode="auto">
          <a:xfrm>
            <a:off x="8011841" y="2847037"/>
            <a:ext cx="3309752" cy="1706109"/>
          </a:xfrm>
          <a:prstGeom prst="rect">
            <a:avLst/>
          </a:prstGeom>
          <a:noFill/>
        </p:spPr>
      </p:pic>
      <p:sp>
        <p:nvSpPr>
          <p:cNvPr id="2056" name="AutoShape 8" descr="Uzmanlardan uyarı: Hapşırırken bunu sakın yapmayın! - Sağlık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Uzmanlardan uyarı: Hapşırırken bunu sakın yapmayın! - Sağlık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0" name="Picture 12" descr="Hapşırırken kol ile kapatmak virüs'ü engelliyor!.."/>
          <p:cNvPicPr>
            <a:picLocks noChangeAspect="1" noChangeArrowheads="1"/>
          </p:cNvPicPr>
          <p:nvPr/>
        </p:nvPicPr>
        <p:blipFill>
          <a:blip r:embed="rId4"/>
          <a:srcRect/>
          <a:stretch>
            <a:fillRect/>
          </a:stretch>
        </p:blipFill>
        <p:spPr bwMode="auto">
          <a:xfrm>
            <a:off x="7839508" y="4656840"/>
            <a:ext cx="3661193" cy="203619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631571"/>
          </a:xfrm>
        </p:spPr>
        <p:txBody>
          <a:bodyPr>
            <a:normAutofit fontScale="90000"/>
          </a:bodyPr>
          <a:lstStyle/>
          <a:p>
            <a:r>
              <a:rPr lang="tr-TR" b="1" dirty="0" smtClean="0">
                <a:solidFill>
                  <a:srgbClr val="FF0000"/>
                </a:solidFill>
              </a:rPr>
              <a:t>Hijyen Kurallarına Uymak Hastalıklardan Korur</a:t>
            </a:r>
            <a:endParaRPr lang="tr-TR" dirty="0"/>
          </a:p>
        </p:txBody>
      </p:sp>
      <p:sp>
        <p:nvSpPr>
          <p:cNvPr id="3" name="2 İçerik Yer Tutucusu"/>
          <p:cNvSpPr>
            <a:spLocks noGrp="1"/>
          </p:cNvSpPr>
          <p:nvPr>
            <p:ph idx="1"/>
          </p:nvPr>
        </p:nvSpPr>
        <p:spPr>
          <a:xfrm>
            <a:off x="838200" y="1271016"/>
            <a:ext cx="10515600" cy="4905947"/>
          </a:xfrm>
        </p:spPr>
        <p:txBody>
          <a:bodyPr/>
          <a:lstStyle/>
          <a:p>
            <a:pPr algn="just"/>
            <a:r>
              <a:rPr lang="tr-TR" dirty="0" smtClean="0"/>
              <a:t>Solunum yolları hastalığı belirtileri gösteren ve günlük aktivitelerine devam edebilen çok sayıda kişi vardır. Hastalıkların yayılmasını engellemek için bu kişilerin evlerinde izole kalmaları en iyisi olsa da, hayatın akışı her zaman bunu mümkün kılmamaktadır. Böyle durumlarda hasta kişinin maske takarak günlük yaşamına devam etmesi gerekmektedir. Bu kişilerin bulunduğu ortamların yeterli havalandırılmasının yapılıyor olması çok önemlidir.</a:t>
            </a:r>
          </a:p>
          <a:p>
            <a:pPr algn="just"/>
            <a:endParaRPr lang="tr-TR" dirty="0"/>
          </a:p>
        </p:txBody>
      </p:sp>
      <p:pic>
        <p:nvPicPr>
          <p:cNvPr id="1026" name="Picture 2" descr="Yeni Koronavirus Hastalığında (COVID-19) Kişisel Koruyucu Ekipmanların  Doğru Kullanımı: Maske | T.C. İstanbul Kültür Üniversitesi"/>
          <p:cNvPicPr>
            <a:picLocks noChangeAspect="1" noChangeArrowheads="1"/>
          </p:cNvPicPr>
          <p:nvPr/>
        </p:nvPicPr>
        <p:blipFill>
          <a:blip r:embed="rId2"/>
          <a:srcRect/>
          <a:stretch>
            <a:fillRect/>
          </a:stretch>
        </p:blipFill>
        <p:spPr bwMode="auto">
          <a:xfrm>
            <a:off x="588219" y="4123945"/>
            <a:ext cx="4315377" cy="2560320"/>
          </a:xfrm>
          <a:prstGeom prst="rect">
            <a:avLst/>
          </a:prstGeom>
          <a:noFill/>
        </p:spPr>
      </p:pic>
      <p:pic>
        <p:nvPicPr>
          <p:cNvPr id="1028" name="Picture 4" descr="Maske İçin Yeni Dönem Başlıyor - Foto Galeri - Memurlar.Net"/>
          <p:cNvPicPr>
            <a:picLocks noChangeAspect="1" noChangeArrowheads="1"/>
          </p:cNvPicPr>
          <p:nvPr/>
        </p:nvPicPr>
        <p:blipFill>
          <a:blip r:embed="rId3"/>
          <a:srcRect/>
          <a:stretch>
            <a:fillRect/>
          </a:stretch>
        </p:blipFill>
        <p:spPr bwMode="auto">
          <a:xfrm>
            <a:off x="6894576" y="4137050"/>
            <a:ext cx="3953256" cy="256961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787019"/>
          </a:xfrm>
        </p:spPr>
        <p:txBody>
          <a:bodyPr/>
          <a:lstStyle/>
          <a:p>
            <a:r>
              <a:rPr lang="tr-TR" b="1" dirty="0" smtClean="0">
                <a:solidFill>
                  <a:srgbClr val="FF0000"/>
                </a:solidFill>
              </a:rPr>
              <a:t>Hijyen Kurallarına Uymak Hastalıklardan Korur</a:t>
            </a:r>
            <a:endParaRPr lang="tr-TR" dirty="0"/>
          </a:p>
        </p:txBody>
      </p:sp>
      <p:sp>
        <p:nvSpPr>
          <p:cNvPr id="77826" name="AutoShape 2" descr="Tuvalet Görgü Kuralları | | Peeasily | Hijyenik Kullan - At Kadın İdrar  Aparat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7828" name="AutoShape 4" descr="Tuvalet Görgü Kuralları | | Peeasily | Hijyenik Kullan - At Kadın İdrar  Aparat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7830" name="Picture 6" descr="Tuvalet Görgü Kuralları | | Peeasily | Hijyenik Kullan - At Kadın İdrar  Aparatı"/>
          <p:cNvPicPr>
            <a:picLocks noChangeAspect="1" noChangeArrowheads="1"/>
          </p:cNvPicPr>
          <p:nvPr/>
        </p:nvPicPr>
        <p:blipFill>
          <a:blip r:embed="rId2"/>
          <a:srcRect/>
          <a:stretch>
            <a:fillRect/>
          </a:stretch>
        </p:blipFill>
        <p:spPr bwMode="auto">
          <a:xfrm>
            <a:off x="621918" y="2478024"/>
            <a:ext cx="5282501" cy="3838067"/>
          </a:xfrm>
          <a:prstGeom prst="rect">
            <a:avLst/>
          </a:prstGeom>
          <a:noFill/>
        </p:spPr>
      </p:pic>
      <p:sp>
        <p:nvSpPr>
          <p:cNvPr id="77832" name="AutoShape 8" descr="moda Yüklendi kötü niyetli tuvalet uyarıları - toddanguishphotography.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6" name="Picture 2"/>
          <p:cNvPicPr>
            <a:picLocks noGrp="1" noChangeAspect="1" noChangeArrowheads="1"/>
          </p:cNvPicPr>
          <p:nvPr>
            <p:ph idx="1"/>
          </p:nvPr>
        </p:nvPicPr>
        <p:blipFill>
          <a:blip r:embed="rId3"/>
          <a:srcRect/>
          <a:stretch>
            <a:fillRect/>
          </a:stretch>
        </p:blipFill>
        <p:spPr bwMode="auto">
          <a:xfrm>
            <a:off x="6645836" y="2487168"/>
            <a:ext cx="4504510" cy="3586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838200" y="365125"/>
            <a:ext cx="10515600" cy="695579"/>
          </a:xfrm>
        </p:spPr>
        <p:txBody>
          <a:bodyPr/>
          <a:lstStyle/>
          <a:p>
            <a:pPr algn="ctr"/>
            <a:r>
              <a:rPr lang="tr-TR" b="1" dirty="0" smtClean="0">
                <a:solidFill>
                  <a:srgbClr val="FF0000"/>
                </a:solidFill>
              </a:rPr>
              <a:t>ELLER NASIL YIKANMALI</a:t>
            </a:r>
            <a:endParaRPr lang="tr-TR" b="1" dirty="0">
              <a:solidFill>
                <a:srgbClr val="FF0000"/>
              </a:solidFill>
            </a:endParaRP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a:xfrm>
            <a:off x="397934" y="1557867"/>
            <a:ext cx="7645399" cy="4809066"/>
          </a:xfrm>
        </p:spPr>
        <p:txBody>
          <a:bodyPr/>
          <a:lstStyle/>
          <a:p>
            <a:pPr>
              <a:buFont typeface="Wingdings" panose="05000000000000000000" pitchFamily="2" charset="2"/>
              <a:buChar char="ü"/>
            </a:pPr>
            <a:endParaRPr lang="tr-TR" dirty="0" smtClean="0"/>
          </a:p>
          <a:p>
            <a:pPr algn="just">
              <a:buFont typeface="Wingdings" panose="05000000000000000000" pitchFamily="2" charset="2"/>
              <a:buChar char="ü"/>
            </a:pPr>
            <a:r>
              <a:rPr lang="tr-TR" dirty="0" smtClean="0"/>
              <a:t>Ellerin su ve sabunla yıkanması kişisel temizliğin temelini oluşturmaktadır. </a:t>
            </a:r>
          </a:p>
          <a:p>
            <a:pPr algn="just">
              <a:buFont typeface="Wingdings" panose="05000000000000000000" pitchFamily="2" charset="2"/>
              <a:buChar char="ü"/>
            </a:pPr>
            <a:r>
              <a:rPr lang="tr-TR" dirty="0" smtClean="0"/>
              <a:t>En az 40 saniye, ovuşturularak</a:t>
            </a:r>
          </a:p>
          <a:p>
            <a:pPr algn="just">
              <a:buFont typeface="Wingdings" panose="05000000000000000000" pitchFamily="2" charset="2"/>
              <a:buChar char="ü"/>
            </a:pPr>
            <a:r>
              <a:rPr lang="tr-TR" dirty="0" smtClean="0"/>
              <a:t>Parmak araları ve tırnak içlerini de temizleyecek şekilde</a:t>
            </a:r>
          </a:p>
          <a:p>
            <a:pPr algn="just">
              <a:buFont typeface="Wingdings" panose="05000000000000000000" pitchFamily="2" charset="2"/>
              <a:buChar char="ü"/>
            </a:pPr>
            <a:r>
              <a:rPr lang="tr-TR" dirty="0" smtClean="0"/>
              <a:t>İstiklal marşımızın okunması yaklaşık 50 sn sürmektedir</a:t>
            </a:r>
          </a:p>
          <a:p>
            <a:pPr algn="just">
              <a:buFont typeface="Wingdings" panose="05000000000000000000" pitchFamily="2" charset="2"/>
              <a:buChar char="ü"/>
            </a:pPr>
            <a:r>
              <a:rPr lang="tr-TR" dirty="0" smtClean="0"/>
              <a:t>‘Kuş Sesleri’ şarkısı 20 sn sürmektedir, iki kez okunabilir</a:t>
            </a:r>
          </a:p>
          <a:p>
            <a:pPr>
              <a:buFont typeface="Wingdings" panose="05000000000000000000" pitchFamily="2" charset="2"/>
              <a:buChar char="ü"/>
            </a:pPr>
            <a:endParaRPr lang="tr-TR"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57066" y="1607975"/>
            <a:ext cx="3793067" cy="4153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3"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4274484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p:txBody>
          <a:bodyPr/>
          <a:lstStyle/>
          <a:p>
            <a:pPr algn="ctr"/>
            <a:endParaRPr lang="tr-TR" dirty="0"/>
          </a:p>
        </p:txBody>
      </p:sp>
      <p:pic>
        <p:nvPicPr>
          <p:cNvPr id="4" name="İçerik Yer Tutucusu 4">
            <a:extLst>
              <a:ext uri="{FF2B5EF4-FFF2-40B4-BE49-F238E27FC236}">
                <a16:creationId xmlns:a16="http://schemas.microsoft.com/office/drawing/2014/main" xmlns="" id="{E794BCB1-3F8C-EC4E-B5B7-E81F8834086E}"/>
              </a:ext>
            </a:extLst>
          </p:cNvPr>
          <p:cNvPicPr>
            <a:picLocks noChangeAspect="1"/>
          </p:cNvPicPr>
          <p:nvPr/>
        </p:nvPicPr>
        <p:blipFill rotWithShape="1">
          <a:blip r:embed="rId2"/>
          <a:srcRect r="929" b="-2"/>
          <a:stretch/>
        </p:blipFill>
        <p:spPr>
          <a:xfrm>
            <a:off x="188686" y="324611"/>
            <a:ext cx="11749313" cy="6208777"/>
          </a:xfrm>
          <a:prstGeom prst="rect">
            <a:avLst/>
          </a:prstGeom>
          <a:effectLst/>
        </p:spPr>
      </p:pic>
    </p:spTree>
    <p:extLst>
      <p:ext uri="{BB962C8B-B14F-4D97-AF65-F5344CB8AC3E}">
        <p14:creationId xmlns="" xmlns:p14="http://schemas.microsoft.com/office/powerpoint/2010/main" val="5573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5">
            <a:extLst>
              <a:ext uri="{FF2B5EF4-FFF2-40B4-BE49-F238E27FC236}">
                <a16:creationId xmlns:a16="http://schemas.microsoft.com/office/drawing/2014/main" xmlns="" id="{017CA84B-5A86-2D45-9282-FF8302412FC1}"/>
              </a:ext>
            </a:extLst>
          </p:cNvPr>
          <p:cNvGrpSpPr/>
          <p:nvPr/>
        </p:nvGrpSpPr>
        <p:grpSpPr>
          <a:xfrm>
            <a:off x="2171700" y="777875"/>
            <a:ext cx="7848600" cy="5715000"/>
            <a:chOff x="829055" y="547115"/>
            <a:chExt cx="7848600" cy="5715000"/>
          </a:xfrm>
        </p:grpSpPr>
        <p:sp>
          <p:nvSpPr>
            <p:cNvPr id="5" name="object 6">
              <a:extLst>
                <a:ext uri="{FF2B5EF4-FFF2-40B4-BE49-F238E27FC236}">
                  <a16:creationId xmlns:a16="http://schemas.microsoft.com/office/drawing/2014/main" xmlns="" id="{3A4BBC8F-50F8-B64D-A07B-60B3C89F21E2}"/>
                </a:ext>
              </a:extLst>
            </p:cNvPr>
            <p:cNvSpPr/>
            <p:nvPr/>
          </p:nvSpPr>
          <p:spPr>
            <a:xfrm>
              <a:off x="829055" y="547115"/>
              <a:ext cx="7848600" cy="2880360"/>
            </a:xfrm>
            <a:prstGeom prst="rect">
              <a:avLst/>
            </a:prstGeom>
            <a:blipFill>
              <a:blip r:embed="rId2"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xmlns="" id="{F5E2C6F5-4561-3C41-9410-A54E21DDFF6A}"/>
                </a:ext>
              </a:extLst>
            </p:cNvPr>
            <p:cNvSpPr/>
            <p:nvPr/>
          </p:nvSpPr>
          <p:spPr>
            <a:xfrm>
              <a:off x="829055" y="3427475"/>
              <a:ext cx="7848600" cy="2834640"/>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 xmlns:p14="http://schemas.microsoft.com/office/powerpoint/2010/main" val="317953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62072" y="365125"/>
            <a:ext cx="8491728" cy="1325563"/>
          </a:xfrm>
        </p:spPr>
        <p:txBody>
          <a:bodyPr/>
          <a:lstStyle/>
          <a:p>
            <a:r>
              <a:rPr lang="tr-TR" b="1" dirty="0" smtClean="0">
                <a:solidFill>
                  <a:srgbClr val="C00000"/>
                </a:solidFill>
              </a:rPr>
              <a:t>Etkili El Yıkama-1</a:t>
            </a:r>
            <a:endParaRPr lang="tr-TR" dirty="0"/>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712" y="1643050"/>
            <a:ext cx="2286016" cy="188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35894" y="1772816"/>
            <a:ext cx="3591983" cy="199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7715" y="4221088"/>
            <a:ext cx="2415980" cy="1974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87184" y="4138345"/>
            <a:ext cx="4089400" cy="212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8 Resim" descr="LOGOLARI KIRMIZI-28.jpg"/>
          <p:cNvPicPr>
            <a:picLocks noChangeAspect="1"/>
          </p:cNvPicPr>
          <p:nvPr/>
        </p:nvPicPr>
        <p:blipFill>
          <a:blip r:embed="rId6" cstate="print"/>
          <a:stretch>
            <a:fillRect/>
          </a:stretch>
        </p:blipFill>
        <p:spPr>
          <a:xfrm>
            <a:off x="0" y="0"/>
            <a:ext cx="2190723" cy="16430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18688" y="365125"/>
            <a:ext cx="8135112" cy="1325563"/>
          </a:xfrm>
        </p:spPr>
        <p:txBody>
          <a:bodyPr/>
          <a:lstStyle/>
          <a:p>
            <a:r>
              <a:rPr lang="tr-TR" b="1" dirty="0" smtClean="0">
                <a:solidFill>
                  <a:srgbClr val="C00000"/>
                </a:solidFill>
              </a:rPr>
              <a:t>Etkili El Yıkama-2</a:t>
            </a:r>
            <a:endParaRPr lang="tr-TR" dirty="0"/>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7716" y="1819284"/>
            <a:ext cx="2000264" cy="1824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23926" y="1628800"/>
            <a:ext cx="3608916" cy="199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9510" y="4270372"/>
            <a:ext cx="1917700"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94783" y="3802058"/>
            <a:ext cx="4267200" cy="212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8 Resim" descr="LOGOLARI KIRMIZI-28.jpg"/>
          <p:cNvPicPr>
            <a:picLocks noChangeAspect="1"/>
          </p:cNvPicPr>
          <p:nvPr/>
        </p:nvPicPr>
        <p:blipFill>
          <a:blip r:embed="rId6" cstate="print"/>
          <a:stretch>
            <a:fillRect/>
          </a:stretch>
        </p:blipFill>
        <p:spPr>
          <a:xfrm>
            <a:off x="0" y="0"/>
            <a:ext cx="2190723" cy="16430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35224" y="365125"/>
            <a:ext cx="8418576" cy="1325563"/>
          </a:xfrm>
        </p:spPr>
        <p:txBody>
          <a:bodyPr/>
          <a:lstStyle/>
          <a:p>
            <a:r>
              <a:rPr lang="tr-TR" b="1" dirty="0" smtClean="0">
                <a:solidFill>
                  <a:srgbClr val="C00000"/>
                </a:solidFill>
              </a:rPr>
              <a:t>Etkili El Yıkama-3</a:t>
            </a:r>
            <a:endParaRPr lang="tr-TR" dirty="0"/>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2967" y="2000241"/>
            <a:ext cx="2095515" cy="1674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03979" y="1420019"/>
            <a:ext cx="3754967" cy="2011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Resim 3"/>
          <p:cNvPicPr>
            <a:picLocks noChangeAspect="1"/>
          </p:cNvPicPr>
          <p:nvPr/>
        </p:nvPicPr>
        <p:blipFill>
          <a:blip r:embed="rId4" cstate="print"/>
          <a:stretch>
            <a:fillRect/>
          </a:stretch>
        </p:blipFill>
        <p:spPr>
          <a:xfrm>
            <a:off x="1595913" y="4243347"/>
            <a:ext cx="2162236" cy="1664352"/>
          </a:xfrm>
          <a:prstGeom prst="rect">
            <a:avLst/>
          </a:prstGeom>
        </p:spPr>
      </p:pic>
      <p:pic>
        <p:nvPicPr>
          <p:cNvPr id="7" name="Resim 2"/>
          <p:cNvPicPr>
            <a:picLocks noChangeAspect="1"/>
          </p:cNvPicPr>
          <p:nvPr/>
        </p:nvPicPr>
        <p:blipFill>
          <a:blip r:embed="rId5" cstate="print"/>
          <a:stretch>
            <a:fillRect/>
          </a:stretch>
        </p:blipFill>
        <p:spPr>
          <a:xfrm rot="10800000" flipH="1" flipV="1">
            <a:off x="6384033" y="4180771"/>
            <a:ext cx="3542983" cy="1708623"/>
          </a:xfrm>
          <a:prstGeom prst="rect">
            <a:avLst/>
          </a:prstGeom>
        </p:spPr>
      </p:pic>
      <p:pic>
        <p:nvPicPr>
          <p:cNvPr id="9" name="8 Resim" descr="LOGOLARI KIRMIZI-28.jpg"/>
          <p:cNvPicPr>
            <a:picLocks noChangeAspect="1"/>
          </p:cNvPicPr>
          <p:nvPr/>
        </p:nvPicPr>
        <p:blipFill>
          <a:blip r:embed="rId6" cstate="print"/>
          <a:stretch>
            <a:fillRect/>
          </a:stretch>
        </p:blipFill>
        <p:spPr>
          <a:xfrm>
            <a:off x="0" y="0"/>
            <a:ext cx="2190723" cy="16430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01568" y="365125"/>
            <a:ext cx="7952232" cy="1325563"/>
          </a:xfrm>
        </p:spPr>
        <p:txBody>
          <a:bodyPr/>
          <a:lstStyle/>
          <a:p>
            <a:r>
              <a:rPr lang="tr-TR" b="1" dirty="0" smtClean="0">
                <a:solidFill>
                  <a:srgbClr val="FF0000"/>
                </a:solidFill>
              </a:rPr>
              <a:t>HASTALIKLARDAN KORUNMAK</a:t>
            </a:r>
            <a:endParaRPr lang="tr-TR" b="1" dirty="0">
              <a:solidFill>
                <a:srgbClr val="FF0000"/>
              </a:solidFill>
            </a:endParaRPr>
          </a:p>
        </p:txBody>
      </p:sp>
      <p:sp>
        <p:nvSpPr>
          <p:cNvPr id="3" name="2 İçerik Yer Tutucusu"/>
          <p:cNvSpPr>
            <a:spLocks noGrp="1"/>
          </p:cNvSpPr>
          <p:nvPr>
            <p:ph idx="1"/>
          </p:nvPr>
        </p:nvSpPr>
        <p:spPr>
          <a:xfrm>
            <a:off x="838200" y="2532887"/>
            <a:ext cx="10515600" cy="3644075"/>
          </a:xfrm>
        </p:spPr>
        <p:txBody>
          <a:bodyPr/>
          <a:lstStyle/>
          <a:p>
            <a:r>
              <a:rPr lang="tr-TR" dirty="0" smtClean="0"/>
              <a:t>Dengeli beslenmek</a:t>
            </a:r>
          </a:p>
          <a:p>
            <a:r>
              <a:rPr lang="tr-TR" dirty="0" smtClean="0"/>
              <a:t>Yeterli fiziksel aktivite</a:t>
            </a:r>
          </a:p>
          <a:p>
            <a:r>
              <a:rPr lang="tr-TR" dirty="0" smtClean="0"/>
              <a:t>Yeterli süre uyumak</a:t>
            </a:r>
          </a:p>
          <a:p>
            <a:r>
              <a:rPr lang="tr-TR" dirty="0" smtClean="0"/>
              <a:t>Bulaşıcı hastalıklara karşı aşılanmış olmak</a:t>
            </a:r>
          </a:p>
          <a:p>
            <a:r>
              <a:rPr lang="tr-TR" dirty="0" smtClean="0">
                <a:solidFill>
                  <a:srgbClr val="FF0000"/>
                </a:solidFill>
              </a:rPr>
              <a:t>Hijyen kurallarına uymak</a:t>
            </a:r>
          </a:p>
          <a:p>
            <a:endParaRPr lang="tr-TR" dirty="0" smtClean="0"/>
          </a:p>
          <a:p>
            <a:pPr>
              <a:buNone/>
            </a:pPr>
            <a:endParaRPr lang="tr-TR" dirty="0"/>
          </a:p>
        </p:txBody>
      </p:sp>
      <p:pic>
        <p:nvPicPr>
          <p:cNvPr id="4" name="3 Resim" descr="LOGOLARI KIRMIZI-28.jpg"/>
          <p:cNvPicPr>
            <a:picLocks noChangeAspect="1"/>
          </p:cNvPicPr>
          <p:nvPr/>
        </p:nvPicPr>
        <p:blipFill>
          <a:blip r:embed="rId2" cstate="print"/>
          <a:stretch>
            <a:fillRect/>
          </a:stretch>
        </p:blipFill>
        <p:spPr>
          <a:xfrm>
            <a:off x="338320" y="355452"/>
            <a:ext cx="2000240" cy="20002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60904" y="365125"/>
            <a:ext cx="8692896" cy="1325563"/>
          </a:xfrm>
        </p:spPr>
        <p:txBody>
          <a:bodyPr/>
          <a:lstStyle/>
          <a:p>
            <a:r>
              <a:rPr lang="tr-TR" b="1" dirty="0" smtClean="0">
                <a:solidFill>
                  <a:srgbClr val="C00000"/>
                </a:solidFill>
              </a:rPr>
              <a:t>Tırnak Bakımı ve Hijyeni</a:t>
            </a:r>
            <a:endParaRPr lang="tr-TR" dirty="0"/>
          </a:p>
        </p:txBody>
      </p:sp>
      <p:sp>
        <p:nvSpPr>
          <p:cNvPr id="4" name="İçerik Yer Tutucusu 2"/>
          <p:cNvSpPr>
            <a:spLocks noGrp="1"/>
          </p:cNvSpPr>
          <p:nvPr>
            <p:ph idx="1"/>
          </p:nvPr>
        </p:nvSpPr>
        <p:spPr/>
        <p:txBody>
          <a:bodyPr>
            <a:normAutofit/>
          </a:bodyPr>
          <a:lstStyle/>
          <a:p>
            <a:pPr algn="just"/>
            <a:r>
              <a:rPr lang="tr-TR" sz="2800" dirty="0" smtClean="0"/>
              <a:t>Tırnak </a:t>
            </a:r>
            <a:r>
              <a:rPr lang="tr-TR" sz="2800" dirty="0" err="1" smtClean="0"/>
              <a:t>keratinden</a:t>
            </a:r>
            <a:r>
              <a:rPr lang="tr-TR" sz="2800" dirty="0" smtClean="0"/>
              <a:t> oluşan ve insanın genel sağlık durumunu yansıtan bir yapıdır. </a:t>
            </a:r>
          </a:p>
          <a:p>
            <a:pPr algn="just"/>
            <a:r>
              <a:rPr lang="tr-TR" sz="2800" dirty="0" smtClean="0"/>
              <a:t>El tırnakları ayak tırnaklarından daha hızlı büyür. Haftada </a:t>
            </a:r>
            <a:r>
              <a:rPr lang="tr-TR" sz="2800" dirty="0"/>
              <a:t>bir kez el ve ayak tırnakları </a:t>
            </a:r>
            <a:r>
              <a:rPr lang="tr-TR" sz="2800" dirty="0" smtClean="0"/>
              <a:t>kesilmelidir</a:t>
            </a:r>
            <a:r>
              <a:rPr lang="tr-TR" sz="2800" dirty="0"/>
              <a:t>. </a:t>
            </a:r>
          </a:p>
          <a:p>
            <a:pPr algn="just"/>
            <a:r>
              <a:rPr lang="tr-TR" sz="2800" dirty="0" smtClean="0"/>
              <a:t>Tırnak </a:t>
            </a:r>
            <a:r>
              <a:rPr lang="tr-TR" sz="2800" dirty="0"/>
              <a:t>uçlarının altında bir çok mikrop kolayca yerleşip üreyebilir. Bu nedenle, tırnak diplerinin temizliği çok önemlidir</a:t>
            </a:r>
            <a:r>
              <a:rPr lang="tr-TR" sz="2800" dirty="0" smtClean="0"/>
              <a:t>. Tırnaklar temiz ve kuru tutulmalıdır.</a:t>
            </a:r>
          </a:p>
          <a:p>
            <a:pPr algn="just"/>
            <a:r>
              <a:rPr lang="tr-TR" sz="2800" dirty="0"/>
              <a:t>Ayrıca, tırnak kesim ve bakımında kullanılan aletlerin kişiye özel olması bazı bulaşıcı hastalıkların (Ör: Hepatitler, HIV/AIDS) önlenmesinde önemli rol oynar.</a:t>
            </a:r>
          </a:p>
          <a:p>
            <a:pPr algn="just"/>
            <a:endParaRPr lang="tr-TR" sz="2800" dirty="0"/>
          </a:p>
        </p:txBody>
      </p:sp>
      <p:pic>
        <p:nvPicPr>
          <p:cNvPr id="6" name="5 Resim" descr="LOGOLARI KIRMIZI-28.jpg"/>
          <p:cNvPicPr>
            <a:picLocks noChangeAspect="1"/>
          </p:cNvPicPr>
          <p:nvPr/>
        </p:nvPicPr>
        <p:blipFill>
          <a:blip r:embed="rId2" cstate="print"/>
          <a:stretch>
            <a:fillRect/>
          </a:stretch>
        </p:blipFill>
        <p:spPr>
          <a:xfrm>
            <a:off x="496825" y="384048"/>
            <a:ext cx="1441704" cy="1081278"/>
          </a:xfrm>
          <a:prstGeom prst="rect">
            <a:avLst/>
          </a:prstGeom>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3647" y="234951"/>
            <a:ext cx="3099817" cy="1474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21024" y="365125"/>
            <a:ext cx="7732776" cy="1325563"/>
          </a:xfrm>
        </p:spPr>
        <p:txBody>
          <a:bodyPr/>
          <a:lstStyle/>
          <a:p>
            <a:r>
              <a:rPr lang="tr-TR" b="1" dirty="0" smtClean="0">
                <a:solidFill>
                  <a:srgbClr val="FF0000"/>
                </a:solidFill>
              </a:rPr>
              <a:t>Vücut Hijyeni-1</a:t>
            </a:r>
            <a:endParaRPr lang="tr-TR" b="1" dirty="0">
              <a:solidFill>
                <a:srgbClr val="FF0000"/>
              </a:solidFill>
            </a:endParaRPr>
          </a:p>
        </p:txBody>
      </p:sp>
      <p:sp>
        <p:nvSpPr>
          <p:cNvPr id="4" name="İçerik Yer Tutucusu 2"/>
          <p:cNvSpPr>
            <a:spLocks noGrp="1"/>
          </p:cNvSpPr>
          <p:nvPr>
            <p:ph idx="1"/>
          </p:nvPr>
        </p:nvSpPr>
        <p:spPr/>
        <p:txBody>
          <a:bodyPr>
            <a:normAutofit/>
          </a:bodyPr>
          <a:lstStyle/>
          <a:p>
            <a:pPr algn="just"/>
            <a:r>
              <a:rPr lang="tr-TR" sz="2800" dirty="0" smtClean="0"/>
              <a:t>Derimiz vücudun yüzeyini saran ve koruyan büyük ve önemli bir parçamızdır.</a:t>
            </a:r>
          </a:p>
          <a:p>
            <a:pPr algn="just"/>
            <a:r>
              <a:rPr lang="tr-TR" sz="2800" dirty="0"/>
              <a:t>Deri koruma ve bakımı yapılmazsa; çeşitli hastalıklar meydana gelmektedir.</a:t>
            </a:r>
          </a:p>
          <a:p>
            <a:pPr algn="just"/>
            <a:r>
              <a:rPr lang="tr-TR" sz="2800" dirty="0" smtClean="0"/>
              <a:t>Deri </a:t>
            </a:r>
            <a:r>
              <a:rPr lang="tr-TR" sz="2800" dirty="0"/>
              <a:t>hijyeni, deriyi temizlemek, artıkları atmak, dolaşımı uyarmak, kişiyi rahatlatmak amacıyla derinin yıkanmasıdır.</a:t>
            </a:r>
          </a:p>
          <a:p>
            <a:pPr algn="just"/>
            <a:r>
              <a:rPr lang="tr-TR" sz="2800" dirty="0" smtClean="0"/>
              <a:t>Banyo yapma (yıkanma) kişinin hijyenik bakımının önemli bir parçasıdır</a:t>
            </a:r>
            <a:r>
              <a:rPr lang="tr-TR" sz="2800" dirty="0"/>
              <a:t>. </a:t>
            </a:r>
            <a:r>
              <a:rPr lang="tr-TR" sz="2800" dirty="0" smtClean="0"/>
              <a:t>Temizliği </a:t>
            </a:r>
            <a:r>
              <a:rPr lang="tr-TR" sz="2800" dirty="0"/>
              <a:t>sağlar, vücudu artık maddelerden temizler, kötü kokuları önler ve rahatlık duygusu verir</a:t>
            </a:r>
            <a:r>
              <a:rPr lang="tr-TR" sz="2800" dirty="0" smtClean="0"/>
              <a:t>.</a:t>
            </a:r>
          </a:p>
          <a:p>
            <a:endParaRPr lang="tr-TR" dirty="0"/>
          </a:p>
        </p:txBody>
      </p:sp>
      <p:pic>
        <p:nvPicPr>
          <p:cNvPr id="6" name="5 Resim" descr="LOGOLARI KIRMIZI-28.jpg"/>
          <p:cNvPicPr>
            <a:picLocks noChangeAspect="1"/>
          </p:cNvPicPr>
          <p:nvPr/>
        </p:nvPicPr>
        <p:blipFill>
          <a:blip r:embed="rId2" cstate="print"/>
          <a:stretch>
            <a:fillRect/>
          </a:stretch>
        </p:blipFill>
        <p:spPr>
          <a:xfrm>
            <a:off x="246889" y="185166"/>
            <a:ext cx="1655064" cy="1241298"/>
          </a:xfrm>
          <a:prstGeom prst="rect">
            <a:avLst/>
          </a:prstGeom>
        </p:spPr>
      </p:pic>
      <p:pic>
        <p:nvPicPr>
          <p:cNvPr id="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0000" t="15308" b="32779"/>
          <a:stretch/>
        </p:blipFill>
        <p:spPr bwMode="auto">
          <a:xfrm>
            <a:off x="9543573" y="128016"/>
            <a:ext cx="2343627" cy="1591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9000" y="365125"/>
            <a:ext cx="7924800" cy="1325563"/>
          </a:xfrm>
        </p:spPr>
        <p:txBody>
          <a:bodyPr/>
          <a:lstStyle/>
          <a:p>
            <a:r>
              <a:rPr lang="tr-TR" b="1" dirty="0" smtClean="0">
                <a:solidFill>
                  <a:srgbClr val="FF0000"/>
                </a:solidFill>
              </a:rPr>
              <a:t>Vücut Hijyeni-2</a:t>
            </a:r>
            <a:endParaRPr lang="tr-TR" dirty="0">
              <a:solidFill>
                <a:srgbClr val="FF0000"/>
              </a:solidFill>
            </a:endParaRPr>
          </a:p>
        </p:txBody>
      </p:sp>
      <p:sp>
        <p:nvSpPr>
          <p:cNvPr id="4" name="İçerik Yer Tutucusu 2"/>
          <p:cNvSpPr>
            <a:spLocks noGrp="1"/>
          </p:cNvSpPr>
          <p:nvPr>
            <p:ph idx="1"/>
          </p:nvPr>
        </p:nvSpPr>
        <p:spPr/>
        <p:txBody>
          <a:bodyPr>
            <a:normAutofit/>
          </a:bodyPr>
          <a:lstStyle/>
          <a:p>
            <a:pPr algn="just"/>
            <a:r>
              <a:rPr lang="tr-TR" sz="2800" dirty="0"/>
              <a:t>Su ve sabun kullanarak 37-38 derece sıcaklıkta suyla </a:t>
            </a:r>
            <a:r>
              <a:rPr lang="tr-TR" sz="2800" dirty="0" smtClean="0"/>
              <a:t> </a:t>
            </a:r>
            <a:r>
              <a:rPr lang="tr-TR" sz="2800" dirty="0"/>
              <a:t>banyo yapılması kir ve salgıların temizlenmesini sağlar</a:t>
            </a:r>
            <a:r>
              <a:rPr lang="tr-TR" sz="2800" dirty="0" smtClean="0"/>
              <a:t>.</a:t>
            </a:r>
          </a:p>
          <a:p>
            <a:pPr algn="just"/>
            <a:r>
              <a:rPr lang="tr-TR" sz="2800" dirty="0"/>
              <a:t>Deri temizliği; yapılan iş, iklim koşulları ve bireysel tercihe göre değişmekte birlikte haftada en az 2 kez mutlaka yapılmalıdır.</a:t>
            </a:r>
          </a:p>
          <a:p>
            <a:pPr algn="just"/>
            <a:r>
              <a:rPr lang="tr-TR" sz="2800" dirty="0"/>
              <a:t>Ergenlik döneminde derinin ter ve yağ bezleri fazla çalıştığından buna bağlı deride meydana gelebilecek sorunları önlemek için ergenlik çağındaki kişilerin olabildiğince sık yıkanmaları önerilmektedir. </a:t>
            </a:r>
          </a:p>
          <a:p>
            <a:pPr algn="just"/>
            <a:r>
              <a:rPr lang="tr-TR" sz="2800" dirty="0" smtClean="0"/>
              <a:t>Yaz </a:t>
            </a:r>
            <a:r>
              <a:rPr lang="tr-TR" sz="2800" dirty="0"/>
              <a:t>aylarında banyo yapma sıklığı kış aylarına göre fazla olabilir.</a:t>
            </a:r>
          </a:p>
          <a:p>
            <a:pPr algn="just"/>
            <a:endParaRPr lang="tr-TR" sz="2800" dirty="0"/>
          </a:p>
          <a:p>
            <a:pPr algn="just"/>
            <a:endParaRPr lang="tr-TR" sz="2800" dirty="0"/>
          </a:p>
        </p:txBody>
      </p:sp>
      <p:pic>
        <p:nvPicPr>
          <p:cNvPr id="6" name="5 Resim" descr="LOGOLARI KIRMIZI-28.jpg"/>
          <p:cNvPicPr>
            <a:picLocks noChangeAspect="1"/>
          </p:cNvPicPr>
          <p:nvPr/>
        </p:nvPicPr>
        <p:blipFill>
          <a:blip r:embed="rId2" cstate="print"/>
          <a:stretch>
            <a:fillRect/>
          </a:stretch>
        </p:blipFill>
        <p:spPr>
          <a:xfrm>
            <a:off x="228600" y="141732"/>
            <a:ext cx="1770099" cy="1327574"/>
          </a:xfrm>
          <a:prstGeom prst="rect">
            <a:avLst/>
          </a:prstGeom>
        </p:spPr>
      </p:pic>
      <p:pic>
        <p:nvPicPr>
          <p:cNvPr id="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0000" t="15308" b="32779"/>
          <a:stretch/>
        </p:blipFill>
        <p:spPr bwMode="auto">
          <a:xfrm>
            <a:off x="9308592" y="170158"/>
            <a:ext cx="2706624" cy="149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64408" y="365125"/>
            <a:ext cx="8089392" cy="1325563"/>
          </a:xfrm>
        </p:spPr>
        <p:txBody>
          <a:bodyPr/>
          <a:lstStyle/>
          <a:p>
            <a:r>
              <a:rPr lang="tr-TR" b="1" dirty="0" smtClean="0">
                <a:solidFill>
                  <a:srgbClr val="C00000"/>
                </a:solidFill>
              </a:rPr>
              <a:t>Saç Hijyeni-1</a:t>
            </a:r>
            <a:endParaRPr lang="tr-TR" dirty="0"/>
          </a:p>
        </p:txBody>
      </p:sp>
      <p:sp>
        <p:nvSpPr>
          <p:cNvPr id="5" name="İçerik Yer Tutucusu 2"/>
          <p:cNvSpPr>
            <a:spLocks noGrp="1"/>
          </p:cNvSpPr>
          <p:nvPr>
            <p:ph idx="1"/>
          </p:nvPr>
        </p:nvSpPr>
        <p:spPr/>
        <p:txBody>
          <a:bodyPr/>
          <a:lstStyle/>
          <a:p>
            <a:pPr algn="just"/>
            <a:r>
              <a:rPr lang="tr-TR" sz="2800" dirty="0"/>
              <a:t>Saçların temizliği sağlığı etkiler. Çünkü bazı enfeksiyon etkenleri ve parazitler, kirli saçlara ve o bölgedeki deriye daha kolay yerleşir. </a:t>
            </a:r>
          </a:p>
          <a:p>
            <a:pPr algn="just"/>
            <a:r>
              <a:rPr lang="tr-TR" sz="2800" dirty="0"/>
              <a:t>Saçların </a:t>
            </a:r>
            <a:r>
              <a:rPr lang="tr-TR" sz="2800" dirty="0" smtClean="0"/>
              <a:t>en </a:t>
            </a:r>
            <a:r>
              <a:rPr lang="tr-TR" sz="2800" dirty="0"/>
              <a:t>az haftada 2 kez yıkanması gerekir. </a:t>
            </a:r>
            <a:r>
              <a:rPr lang="tr-TR" sz="2800" dirty="0" smtClean="0"/>
              <a:t>Yağlı saçlar için bu sıklık daha fazla olmalıdır.</a:t>
            </a:r>
            <a:endParaRPr lang="tr-TR" sz="2800" dirty="0"/>
          </a:p>
          <a:p>
            <a:pPr algn="just"/>
            <a:r>
              <a:rPr lang="tr-TR" sz="2800" dirty="0"/>
              <a:t>Saçların sağlıklı görünümü beslenme ile ilgilidir. </a:t>
            </a:r>
            <a:endParaRPr lang="tr-TR" sz="2800" dirty="0" smtClean="0"/>
          </a:p>
          <a:p>
            <a:pPr algn="just"/>
            <a:r>
              <a:rPr lang="tr-TR" sz="2800" dirty="0" smtClean="0"/>
              <a:t>Saçlar </a:t>
            </a:r>
            <a:r>
              <a:rPr lang="tr-TR" sz="2800" dirty="0"/>
              <a:t>kökleri ile beslenir. </a:t>
            </a:r>
          </a:p>
          <a:p>
            <a:pPr marL="0" indent="0" algn="just">
              <a:buNone/>
            </a:pPr>
            <a:endParaRPr lang="tr-TR" sz="2800" dirty="0" smtClean="0"/>
          </a:p>
          <a:p>
            <a:pPr algn="just"/>
            <a:endParaRPr lang="tr-TR" sz="2800" dirty="0"/>
          </a:p>
        </p:txBody>
      </p:sp>
      <p:pic>
        <p:nvPicPr>
          <p:cNvPr id="7" name="6 Resim" descr="LOGOLARI KIRMIZI-28.jpg"/>
          <p:cNvPicPr>
            <a:picLocks noChangeAspect="1"/>
          </p:cNvPicPr>
          <p:nvPr/>
        </p:nvPicPr>
        <p:blipFill>
          <a:blip r:embed="rId2" cstate="print"/>
          <a:stretch>
            <a:fillRect/>
          </a:stretch>
        </p:blipFill>
        <p:spPr>
          <a:xfrm>
            <a:off x="246889" y="155448"/>
            <a:ext cx="1511808" cy="1133856"/>
          </a:xfrm>
          <a:prstGeom prst="rect">
            <a:avLst/>
          </a:prstGeom>
        </p:spPr>
      </p:pic>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3648" y="3776472"/>
            <a:ext cx="2746248" cy="2795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81528" y="365125"/>
            <a:ext cx="8272272" cy="1325563"/>
          </a:xfrm>
        </p:spPr>
        <p:txBody>
          <a:bodyPr/>
          <a:lstStyle/>
          <a:p>
            <a:r>
              <a:rPr lang="tr-TR" b="1" dirty="0" smtClean="0">
                <a:solidFill>
                  <a:srgbClr val="C00000"/>
                </a:solidFill>
              </a:rPr>
              <a:t>Saç Hijyeni-2</a:t>
            </a:r>
            <a:endParaRPr lang="tr-TR" dirty="0"/>
          </a:p>
        </p:txBody>
      </p:sp>
      <p:sp>
        <p:nvSpPr>
          <p:cNvPr id="4" name="İçerik Yer Tutucusu 2"/>
          <p:cNvSpPr>
            <a:spLocks noGrp="1"/>
          </p:cNvSpPr>
          <p:nvPr>
            <p:ph idx="1"/>
          </p:nvPr>
        </p:nvSpPr>
        <p:spPr>
          <a:xfrm>
            <a:off x="838200" y="2258569"/>
            <a:ext cx="10515600" cy="3918394"/>
          </a:xfrm>
        </p:spPr>
        <p:txBody>
          <a:bodyPr/>
          <a:lstStyle/>
          <a:p>
            <a:pPr algn="just"/>
            <a:r>
              <a:rPr lang="tr-TR" sz="2800" dirty="0" smtClean="0"/>
              <a:t>Taramak</a:t>
            </a:r>
            <a:r>
              <a:rPr lang="tr-TR" sz="2800" dirty="0"/>
              <a:t>, fırçalamak, parmak uçları ile masaj yapmak kan basıncını hızlandırır ve saçları beslemiş olur</a:t>
            </a:r>
            <a:r>
              <a:rPr lang="tr-TR" sz="2800" dirty="0" smtClean="0"/>
              <a:t>.</a:t>
            </a:r>
          </a:p>
          <a:p>
            <a:pPr algn="just"/>
            <a:r>
              <a:rPr lang="tr-TR" sz="2800" dirty="0" smtClean="0"/>
              <a:t>Saç tarama/fırçalama işlemi saçtan kir ve tozların, doğal yağ birikintilerini de uzaklaştırılmasını sağlar.</a:t>
            </a:r>
          </a:p>
          <a:p>
            <a:pPr algn="just"/>
            <a:r>
              <a:rPr lang="tr-TR" sz="2800" dirty="0"/>
              <a:t>Kepeklenme; kepek, kirli ve yağlı ölü saç hücreleridir. İyi saç bakımı ile önlenmezse hekime danışmak gerekir.</a:t>
            </a:r>
          </a:p>
          <a:p>
            <a:pPr algn="just"/>
            <a:endParaRPr lang="tr-TR" sz="2800" dirty="0"/>
          </a:p>
          <a:p>
            <a:endParaRPr lang="tr-TR" dirty="0"/>
          </a:p>
        </p:txBody>
      </p:sp>
      <p:pic>
        <p:nvPicPr>
          <p:cNvPr id="6" name="5 Resim" descr="LOGOLARI KIRMIZI-28.jpg"/>
          <p:cNvPicPr>
            <a:picLocks noChangeAspect="1"/>
          </p:cNvPicPr>
          <p:nvPr/>
        </p:nvPicPr>
        <p:blipFill>
          <a:blip r:embed="rId2" cstate="print"/>
          <a:stretch>
            <a:fillRect/>
          </a:stretch>
        </p:blipFill>
        <p:spPr>
          <a:xfrm>
            <a:off x="365761" y="274320"/>
            <a:ext cx="1545335" cy="11590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43200" y="365125"/>
            <a:ext cx="8610600" cy="1325563"/>
          </a:xfrm>
        </p:spPr>
        <p:txBody>
          <a:bodyPr/>
          <a:lstStyle/>
          <a:p>
            <a:r>
              <a:rPr lang="tr-TR" b="1" dirty="0" smtClean="0">
                <a:solidFill>
                  <a:srgbClr val="C00000"/>
                </a:solidFill>
              </a:rPr>
              <a:t>Saç Hijyeni-3</a:t>
            </a:r>
            <a:endParaRPr lang="tr-TR" dirty="0"/>
          </a:p>
        </p:txBody>
      </p:sp>
      <p:sp>
        <p:nvSpPr>
          <p:cNvPr id="4" name="İçerik Yer Tutucusu 2"/>
          <p:cNvSpPr>
            <a:spLocks noGrp="1"/>
          </p:cNvSpPr>
          <p:nvPr>
            <p:ph idx="1"/>
          </p:nvPr>
        </p:nvSpPr>
        <p:spPr/>
        <p:txBody>
          <a:bodyPr>
            <a:normAutofit/>
          </a:bodyPr>
          <a:lstStyle/>
          <a:p>
            <a:pPr algn="just"/>
            <a:r>
              <a:rPr lang="tr-TR" sz="3000" dirty="0" smtClean="0"/>
              <a:t>Bitlenme</a:t>
            </a:r>
            <a:r>
              <a:rPr lang="tr-TR" sz="3000" dirty="0"/>
              <a:t>, </a:t>
            </a:r>
            <a:r>
              <a:rPr lang="tr-TR" sz="3000" dirty="0" smtClean="0"/>
              <a:t>bitin </a:t>
            </a:r>
            <a:r>
              <a:rPr lang="tr-TR" sz="3000" dirty="0"/>
              <a:t>insan vücudunun saçlı ve saçsız derisine yerleşmesine denir.</a:t>
            </a:r>
          </a:p>
          <a:p>
            <a:pPr algn="just"/>
            <a:r>
              <a:rPr lang="tr-TR" sz="3000" dirty="0"/>
              <a:t>Saç temizliğine ve bakımına dikkat etmeyen </a:t>
            </a:r>
            <a:r>
              <a:rPr lang="tr-TR" sz="3000" dirty="0" smtClean="0"/>
              <a:t>kişilere </a:t>
            </a:r>
            <a:r>
              <a:rPr lang="tr-TR" sz="3000" dirty="0"/>
              <a:t>bit </a:t>
            </a:r>
            <a:r>
              <a:rPr lang="tr-TR" sz="3000" dirty="0" smtClean="0"/>
              <a:t>bulaşabilir, </a:t>
            </a:r>
            <a:r>
              <a:rPr lang="tr-TR" sz="3000" dirty="0"/>
              <a:t>ç</a:t>
            </a:r>
            <a:r>
              <a:rPr lang="tr-TR" sz="3000" dirty="0" smtClean="0"/>
              <a:t>evredeki </a:t>
            </a:r>
            <a:r>
              <a:rPr lang="tr-TR" sz="3000" dirty="0"/>
              <a:t>kişilere de bit </a:t>
            </a:r>
            <a:r>
              <a:rPr lang="tr-TR" sz="3000" dirty="0" smtClean="0"/>
              <a:t>geçebilir. Bu durumda sağlık kuruluşlarında ilgili doktorlara başvurularak tedavi </a:t>
            </a:r>
            <a:r>
              <a:rPr lang="tr-TR" sz="3000" dirty="0"/>
              <a:t>edici şampuan ve losyonlar </a:t>
            </a:r>
            <a:r>
              <a:rPr lang="tr-TR" sz="3000" dirty="0" smtClean="0"/>
              <a:t>kullanılmalıdır.</a:t>
            </a:r>
            <a:endParaRPr lang="tr-TR" sz="3000" dirty="0"/>
          </a:p>
          <a:p>
            <a:r>
              <a:rPr lang="tr-TR" sz="3000" dirty="0"/>
              <a:t>Saçların boyanması ya da saça kimyasal maddelerin uygulanması saçın ve saçlı derinin sağlığını bozabilir.</a:t>
            </a:r>
          </a:p>
          <a:p>
            <a:r>
              <a:rPr lang="tr-TR" sz="3000" dirty="0"/>
              <a:t>Saç dökülmesi; yaş, hormon ve çeşitli hastalıklar ile ilgili olabilir. </a:t>
            </a:r>
          </a:p>
          <a:p>
            <a:endParaRPr lang="tr-TR" dirty="0"/>
          </a:p>
        </p:txBody>
      </p:sp>
      <p:pic>
        <p:nvPicPr>
          <p:cNvPr id="6" name="5 Resim" descr="LOGOLARI KIRMIZI-28.jpg"/>
          <p:cNvPicPr>
            <a:picLocks noChangeAspect="1"/>
          </p:cNvPicPr>
          <p:nvPr/>
        </p:nvPicPr>
        <p:blipFill>
          <a:blip r:embed="rId2" cstate="print"/>
          <a:stretch>
            <a:fillRect/>
          </a:stretch>
        </p:blipFill>
        <p:spPr>
          <a:xfrm>
            <a:off x="246888" y="169164"/>
            <a:ext cx="1664208" cy="1248156"/>
          </a:xfrm>
          <a:prstGeom prst="rect">
            <a:avLst/>
          </a:prstGeom>
        </p:spPr>
      </p:pic>
      <p:pic>
        <p:nvPicPr>
          <p:cNvPr id="5" name="Picture 2" descr="Saç Biti Nasıl Temizlenir? Bit Temizleme Yöntemi - Sosyal Tar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77072" y="170688"/>
            <a:ext cx="2487168" cy="160950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9000" y="365125"/>
            <a:ext cx="7924800" cy="1325563"/>
          </a:xfrm>
        </p:spPr>
        <p:txBody>
          <a:bodyPr/>
          <a:lstStyle/>
          <a:p>
            <a:r>
              <a:rPr lang="tr-TR" b="1" dirty="0" smtClean="0">
                <a:solidFill>
                  <a:srgbClr val="C00000"/>
                </a:solidFill>
              </a:rPr>
              <a:t>Ayak Hijyeni-1</a:t>
            </a:r>
            <a:endParaRPr lang="tr-TR" dirty="0"/>
          </a:p>
        </p:txBody>
      </p:sp>
      <p:sp>
        <p:nvSpPr>
          <p:cNvPr id="4" name="İçerik Yer Tutucusu 2"/>
          <p:cNvSpPr>
            <a:spLocks noGrp="1"/>
          </p:cNvSpPr>
          <p:nvPr>
            <p:ph idx="1"/>
          </p:nvPr>
        </p:nvSpPr>
        <p:spPr>
          <a:xfrm>
            <a:off x="838200" y="2496311"/>
            <a:ext cx="10515600" cy="3680651"/>
          </a:xfrm>
        </p:spPr>
        <p:txBody>
          <a:bodyPr>
            <a:normAutofit/>
          </a:bodyPr>
          <a:lstStyle/>
          <a:p>
            <a:pPr algn="just"/>
            <a:r>
              <a:rPr lang="tr-TR" sz="2800" dirty="0"/>
              <a:t>Ayak sağlığı için hem temizlik kurallarının uygulanması, hem de uygun bir ayakkabı </a:t>
            </a:r>
            <a:r>
              <a:rPr lang="tr-TR" sz="2800" dirty="0" smtClean="0"/>
              <a:t>seçimi </a:t>
            </a:r>
            <a:r>
              <a:rPr lang="tr-TR" sz="2800" dirty="0"/>
              <a:t>önem taşır. </a:t>
            </a:r>
            <a:endParaRPr lang="tr-TR" sz="2800" dirty="0" smtClean="0"/>
          </a:p>
          <a:p>
            <a:pPr algn="just"/>
            <a:r>
              <a:rPr lang="tr-TR" sz="2800" dirty="0"/>
              <a:t>Ayakların her gün yıkanması ve yıkandıktan sonra, özellikle parmak aralarının iyice kurulanması gerekir. </a:t>
            </a:r>
          </a:p>
          <a:p>
            <a:pPr algn="just"/>
            <a:r>
              <a:rPr lang="tr-TR" sz="2800" dirty="0" smtClean="0"/>
              <a:t>Aksi </a:t>
            </a:r>
            <a:r>
              <a:rPr lang="tr-TR" sz="2800" dirty="0"/>
              <a:t>taktirde nemli ortam mantar enfeksiyonlarının gelişmesine neden olur</a:t>
            </a:r>
            <a:r>
              <a:rPr lang="tr-TR" sz="2800" dirty="0" smtClean="0"/>
              <a:t>.</a:t>
            </a:r>
          </a:p>
          <a:p>
            <a:pPr algn="just"/>
            <a:r>
              <a:rPr lang="tr-TR" sz="2800" dirty="0" smtClean="0"/>
              <a:t>Tırnak </a:t>
            </a:r>
            <a:r>
              <a:rPr lang="tr-TR" sz="2800" dirty="0"/>
              <a:t>batmasını önlemek için </a:t>
            </a:r>
            <a:r>
              <a:rPr lang="tr-TR" sz="2800" dirty="0" smtClean="0"/>
              <a:t>tırnak düz </a:t>
            </a:r>
            <a:r>
              <a:rPr lang="tr-TR" sz="2800" dirty="0"/>
              <a:t>kesilip yandan </a:t>
            </a:r>
            <a:r>
              <a:rPr lang="tr-TR" sz="2800" dirty="0" smtClean="0"/>
              <a:t>yuvarlatılmalıdır.</a:t>
            </a:r>
            <a:endParaRPr lang="tr-TR" sz="2800" dirty="0"/>
          </a:p>
          <a:p>
            <a:pPr algn="just"/>
            <a:endParaRPr lang="tr-TR" sz="2800" dirty="0"/>
          </a:p>
          <a:p>
            <a:endParaRPr lang="tr-TR" dirty="0"/>
          </a:p>
        </p:txBody>
      </p:sp>
      <p:pic>
        <p:nvPicPr>
          <p:cNvPr id="6" name="5 Resim" descr="LOGOLARI KIRMIZI-28.jpg"/>
          <p:cNvPicPr>
            <a:picLocks noChangeAspect="1"/>
          </p:cNvPicPr>
          <p:nvPr/>
        </p:nvPicPr>
        <p:blipFill>
          <a:blip r:embed="rId2" cstate="print"/>
          <a:stretch>
            <a:fillRect/>
          </a:stretch>
        </p:blipFill>
        <p:spPr>
          <a:xfrm>
            <a:off x="353568" y="265176"/>
            <a:ext cx="1837155" cy="1377866"/>
          </a:xfrm>
          <a:prstGeom prst="rect">
            <a:avLst/>
          </a:prstGeom>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34272" y="156211"/>
            <a:ext cx="2372867" cy="19621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89504" y="365125"/>
            <a:ext cx="8464296" cy="1325563"/>
          </a:xfrm>
        </p:spPr>
        <p:txBody>
          <a:bodyPr/>
          <a:lstStyle/>
          <a:p>
            <a:r>
              <a:rPr lang="tr-TR" b="1" dirty="0" smtClean="0">
                <a:solidFill>
                  <a:srgbClr val="C00000"/>
                </a:solidFill>
              </a:rPr>
              <a:t>Ayak Hijyeni-2</a:t>
            </a:r>
            <a:endParaRPr lang="tr-TR" dirty="0"/>
          </a:p>
        </p:txBody>
      </p:sp>
      <p:sp>
        <p:nvSpPr>
          <p:cNvPr id="4" name="İçerik Yer Tutucusu 2"/>
          <p:cNvSpPr>
            <a:spLocks noGrp="1"/>
          </p:cNvSpPr>
          <p:nvPr>
            <p:ph idx="1"/>
          </p:nvPr>
        </p:nvSpPr>
        <p:spPr>
          <a:xfrm>
            <a:off x="838200" y="2157983"/>
            <a:ext cx="10515600" cy="4018979"/>
          </a:xfrm>
        </p:spPr>
        <p:txBody>
          <a:bodyPr>
            <a:normAutofit/>
          </a:bodyPr>
          <a:lstStyle/>
          <a:p>
            <a:pPr lvl="0" algn="just"/>
            <a:r>
              <a:rPr lang="tr-TR" sz="2800" dirty="0">
                <a:solidFill>
                  <a:prstClr val="black"/>
                </a:solidFill>
              </a:rPr>
              <a:t>Uygun ve rahat bir ayakkabı ayak sağlığı için önemlidir.</a:t>
            </a:r>
          </a:p>
          <a:p>
            <a:pPr lvl="0" algn="just"/>
            <a:r>
              <a:rPr lang="tr-TR" sz="2800" dirty="0">
                <a:solidFill>
                  <a:prstClr val="black"/>
                </a:solidFill>
              </a:rPr>
              <a:t>Ayağa tam uyan bir ayakkabı; parmakları sıkmamalı, topuğu sıkıca tutmalı ve ayak kemerini iyice desteklemelidir. </a:t>
            </a:r>
          </a:p>
          <a:p>
            <a:pPr lvl="0" algn="just"/>
            <a:r>
              <a:rPr lang="tr-TR" sz="2800" dirty="0">
                <a:solidFill>
                  <a:prstClr val="black"/>
                </a:solidFill>
              </a:rPr>
              <a:t>Ayakkabının ökçesi geniş olmalı ve çok yüksek olmamalıdır. </a:t>
            </a:r>
          </a:p>
          <a:p>
            <a:pPr lvl="0" algn="just"/>
            <a:r>
              <a:rPr lang="tr-TR" sz="2800" dirty="0">
                <a:solidFill>
                  <a:prstClr val="black"/>
                </a:solidFill>
              </a:rPr>
              <a:t>Eğer ayakkabı uygun değilse ayakta nasır, ayak tabanında kalınlaşmalar, baş parmakta eğrilik ve tırnakta büyüme-kabalaşma (</a:t>
            </a:r>
            <a:r>
              <a:rPr lang="tr-TR" sz="2800" dirty="0" err="1">
                <a:solidFill>
                  <a:prstClr val="black"/>
                </a:solidFill>
              </a:rPr>
              <a:t>hipertrofi</a:t>
            </a:r>
            <a:r>
              <a:rPr lang="tr-TR" sz="2800" dirty="0">
                <a:solidFill>
                  <a:prstClr val="black"/>
                </a:solidFill>
              </a:rPr>
              <a:t>) oluşabilir.</a:t>
            </a:r>
          </a:p>
          <a:p>
            <a:endParaRPr lang="tr-TR" dirty="0"/>
          </a:p>
        </p:txBody>
      </p:sp>
      <p:pic>
        <p:nvPicPr>
          <p:cNvPr id="6" name="5 Resim" descr="LOGOLARI KIRMIZI-28.jpg"/>
          <p:cNvPicPr>
            <a:picLocks noChangeAspect="1"/>
          </p:cNvPicPr>
          <p:nvPr/>
        </p:nvPicPr>
        <p:blipFill>
          <a:blip r:embed="rId2" cstate="print"/>
          <a:stretch>
            <a:fillRect/>
          </a:stretch>
        </p:blipFill>
        <p:spPr>
          <a:xfrm>
            <a:off x="377952" y="283464"/>
            <a:ext cx="1812771" cy="13595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25496" y="365125"/>
            <a:ext cx="8528304" cy="1325563"/>
          </a:xfrm>
        </p:spPr>
        <p:txBody>
          <a:bodyPr/>
          <a:lstStyle/>
          <a:p>
            <a:r>
              <a:rPr lang="tr-TR" b="1" dirty="0" smtClean="0">
                <a:solidFill>
                  <a:srgbClr val="C00000"/>
                </a:solidFill>
              </a:rPr>
              <a:t>Ağız Hijyeni-1</a:t>
            </a:r>
            <a:endParaRPr lang="tr-TR" dirty="0"/>
          </a:p>
        </p:txBody>
      </p:sp>
      <p:sp>
        <p:nvSpPr>
          <p:cNvPr id="4" name="İçerik Yer Tutucusu 2"/>
          <p:cNvSpPr>
            <a:spLocks noGrp="1"/>
          </p:cNvSpPr>
          <p:nvPr>
            <p:ph idx="1"/>
          </p:nvPr>
        </p:nvSpPr>
        <p:spPr>
          <a:xfrm>
            <a:off x="838200" y="2624327"/>
            <a:ext cx="10515600" cy="3552635"/>
          </a:xfrm>
        </p:spPr>
        <p:txBody>
          <a:bodyPr/>
          <a:lstStyle/>
          <a:p>
            <a:pPr algn="just"/>
            <a:r>
              <a:rPr lang="tr-TR" sz="2800" dirty="0"/>
              <a:t>Diş ve diş etlerinin temizlenmesi, ağzın bol su ile çalkalanması, diş etlerinin uyarılması ağız bakımı ile sağlanır.</a:t>
            </a:r>
          </a:p>
          <a:p>
            <a:pPr algn="just"/>
            <a:r>
              <a:rPr lang="tr-TR" sz="2800" dirty="0"/>
              <a:t>Ağız bakımına dikkat edilmediği takdirde ağız kokusu, diş eti rahatsızlıkları, çiğneme güçlüğü ve hazımsızlık </a:t>
            </a:r>
            <a:r>
              <a:rPr lang="tr-TR" sz="2800" dirty="0" smtClean="0"/>
              <a:t>görülür. </a:t>
            </a:r>
          </a:p>
          <a:p>
            <a:pPr algn="just"/>
            <a:r>
              <a:rPr lang="tr-TR" sz="2800" dirty="0"/>
              <a:t>Ağız bakımında amaç, </a:t>
            </a:r>
            <a:r>
              <a:rPr lang="tr-TR" sz="2800" dirty="0" smtClean="0"/>
              <a:t>sadece ağzın mikroorganizmalardan </a:t>
            </a:r>
            <a:r>
              <a:rPr lang="tr-TR" sz="2800" dirty="0"/>
              <a:t>temizlenmesi değil, </a:t>
            </a:r>
            <a:r>
              <a:rPr lang="tr-TR" sz="2800" dirty="0" smtClean="0"/>
              <a:t>birikmiş </a:t>
            </a:r>
            <a:r>
              <a:rPr lang="tr-TR" sz="2800" dirty="0"/>
              <a:t>yiyecek artıklarının </a:t>
            </a:r>
            <a:r>
              <a:rPr lang="tr-TR" sz="2800" dirty="0" smtClean="0"/>
              <a:t>da temizlenmesidir</a:t>
            </a:r>
            <a:r>
              <a:rPr lang="tr-TR" sz="2800" dirty="0"/>
              <a:t>.</a:t>
            </a:r>
          </a:p>
          <a:p>
            <a:pPr marL="0" indent="0" algn="just">
              <a:buNone/>
            </a:pPr>
            <a:endParaRPr lang="tr-TR" sz="2800" dirty="0"/>
          </a:p>
          <a:p>
            <a:endParaRPr lang="tr-TR" dirty="0"/>
          </a:p>
        </p:txBody>
      </p:sp>
      <p:pic>
        <p:nvPicPr>
          <p:cNvPr id="6" name="5 Resim" descr="LOGOLARI KIRMIZI-28.jpg"/>
          <p:cNvPicPr>
            <a:picLocks noChangeAspect="1"/>
          </p:cNvPicPr>
          <p:nvPr/>
        </p:nvPicPr>
        <p:blipFill>
          <a:blip r:embed="rId2" cstate="print"/>
          <a:stretch>
            <a:fillRect/>
          </a:stretch>
        </p:blipFill>
        <p:spPr>
          <a:xfrm>
            <a:off x="374904" y="281178"/>
            <a:ext cx="1815819" cy="1361864"/>
          </a:xfrm>
          <a:prstGeom prst="rect">
            <a:avLst/>
          </a:prstGeom>
        </p:spPr>
      </p:pic>
      <p:pic>
        <p:nvPicPr>
          <p:cNvPr id="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26880" y="228601"/>
            <a:ext cx="2194918" cy="2305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35224" y="365125"/>
            <a:ext cx="8418576" cy="1325563"/>
          </a:xfrm>
        </p:spPr>
        <p:txBody>
          <a:bodyPr/>
          <a:lstStyle/>
          <a:p>
            <a:r>
              <a:rPr lang="tr-TR" b="1" dirty="0" smtClean="0">
                <a:solidFill>
                  <a:srgbClr val="C00000"/>
                </a:solidFill>
              </a:rPr>
              <a:t>Ağız Hijyeni-2</a:t>
            </a:r>
            <a:endParaRPr lang="tr-TR" dirty="0"/>
          </a:p>
        </p:txBody>
      </p:sp>
      <p:sp>
        <p:nvSpPr>
          <p:cNvPr id="4" name="İçerik Yer Tutucusu 2"/>
          <p:cNvSpPr>
            <a:spLocks noGrp="1"/>
          </p:cNvSpPr>
          <p:nvPr>
            <p:ph idx="1"/>
          </p:nvPr>
        </p:nvSpPr>
        <p:spPr>
          <a:xfrm>
            <a:off x="838200" y="2706623"/>
            <a:ext cx="10515600" cy="3470339"/>
          </a:xfrm>
        </p:spPr>
        <p:txBody>
          <a:bodyPr/>
          <a:lstStyle/>
          <a:p>
            <a:pPr algn="just"/>
            <a:r>
              <a:rPr lang="tr-TR" sz="2800" dirty="0" smtClean="0"/>
              <a:t>Dişler </a:t>
            </a:r>
            <a:r>
              <a:rPr lang="tr-TR" sz="2800" dirty="0"/>
              <a:t>günde en az iki kez 3 dakika süre ile </a:t>
            </a:r>
            <a:r>
              <a:rPr lang="tr-TR" sz="2800" dirty="0" smtClean="0"/>
              <a:t>diş </a:t>
            </a:r>
            <a:r>
              <a:rPr lang="tr-TR" sz="2800" dirty="0"/>
              <a:t>macunu ile tüm diş yüzeyini kapsayacak şekilde fırçalanmalıdır. </a:t>
            </a:r>
          </a:p>
          <a:p>
            <a:pPr algn="just"/>
            <a:r>
              <a:rPr lang="tr-TR" sz="2800" dirty="0" smtClean="0"/>
              <a:t>Özellikle gece yatmadan </a:t>
            </a:r>
            <a:r>
              <a:rPr lang="tr-TR" dirty="0" smtClean="0"/>
              <a:t>önce dişler mutlaka fırçalanmalıdır</a:t>
            </a:r>
            <a:r>
              <a:rPr lang="tr-TR" sz="2800" dirty="0" smtClean="0"/>
              <a:t>.</a:t>
            </a:r>
          </a:p>
          <a:p>
            <a:pPr algn="just"/>
            <a:r>
              <a:rPr lang="tr-TR" sz="2800" dirty="0"/>
              <a:t>Dişlerin arasındaki artıkları ve plakları temizlemek için diş ipi kullanılmalıdır.</a:t>
            </a:r>
          </a:p>
          <a:p>
            <a:pPr algn="just"/>
            <a:endParaRPr lang="tr-TR" sz="2800" dirty="0"/>
          </a:p>
        </p:txBody>
      </p:sp>
      <p:pic>
        <p:nvPicPr>
          <p:cNvPr id="6" name="5 Resim" descr="LOGOLARI KIRMIZI-28.jpg"/>
          <p:cNvPicPr>
            <a:picLocks noChangeAspect="1"/>
          </p:cNvPicPr>
          <p:nvPr/>
        </p:nvPicPr>
        <p:blipFill>
          <a:blip r:embed="rId2" cstate="print"/>
          <a:stretch>
            <a:fillRect/>
          </a:stretch>
        </p:blipFill>
        <p:spPr>
          <a:xfrm>
            <a:off x="338329" y="274320"/>
            <a:ext cx="1719072" cy="1289304"/>
          </a:xfrm>
          <a:prstGeom prst="rect">
            <a:avLst/>
          </a:prstGeom>
        </p:spPr>
      </p:pic>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57032" y="4738498"/>
            <a:ext cx="2758059" cy="18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750808" y="234864"/>
            <a:ext cx="3206115" cy="1840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2852928" y="365125"/>
            <a:ext cx="8500872" cy="1325563"/>
          </a:xfrm>
        </p:spPr>
        <p:txBody>
          <a:bodyPr/>
          <a:lstStyle/>
          <a:p>
            <a:r>
              <a:rPr lang="tr-TR" b="1" dirty="0">
                <a:solidFill>
                  <a:srgbClr val="C00000"/>
                </a:solidFill>
              </a:rPr>
              <a:t>HİJYEN</a:t>
            </a: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a:xfrm>
            <a:off x="266700" y="1445682"/>
            <a:ext cx="7600950" cy="5412318"/>
          </a:xfrm>
        </p:spPr>
        <p:txBody>
          <a:bodyPr>
            <a:normAutofit/>
          </a:bodyPr>
          <a:lstStyle/>
          <a:p>
            <a:endParaRPr lang="tr-TR" dirty="0"/>
          </a:p>
          <a:p>
            <a:pPr algn="just"/>
            <a:r>
              <a:rPr lang="tr-TR" dirty="0"/>
              <a:t>Günümüzde sağlığı korumak için yapılan uygulamaların tümü hijyeni kapsar.</a:t>
            </a:r>
          </a:p>
          <a:p>
            <a:pPr algn="just"/>
            <a:r>
              <a:rPr lang="tr-TR" dirty="0"/>
              <a:t>Daha çok </a:t>
            </a:r>
            <a:r>
              <a:rPr lang="tr-TR" b="1" dirty="0"/>
              <a:t>temizlik yoluyla </a:t>
            </a:r>
            <a:r>
              <a:rPr lang="tr-TR" dirty="0"/>
              <a:t>sağlığı korumaya yönelik uygulamalar için kullanılan bir terimdir.</a:t>
            </a:r>
            <a:endParaRPr lang="tr-TR" i="1" dirty="0">
              <a:solidFill>
                <a:srgbClr val="C00000"/>
              </a:solidFill>
            </a:endParaRPr>
          </a:p>
          <a:p>
            <a:pPr marL="230400" indent="-230400" algn="just">
              <a:lnSpc>
                <a:spcPct val="100000"/>
              </a:lnSpc>
            </a:pPr>
            <a:r>
              <a:rPr lang="tr-TR" dirty="0"/>
              <a:t>İnsanlar sürekli  dış ortam kirleticilerinin etkisi altındadır. Elimizle  dış ortamdaki birçok kirletici(mikrop, kimyasal etmen </a:t>
            </a:r>
            <a:r>
              <a:rPr lang="tr-TR" dirty="0" err="1"/>
              <a:t>vs</a:t>
            </a:r>
            <a:r>
              <a:rPr lang="tr-TR" dirty="0"/>
              <a:t>) etmene dokunuruz. </a:t>
            </a: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07867" y="1456265"/>
            <a:ext cx="4284133"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4" cstate="print"/>
          <a:stretch>
            <a:fillRect/>
          </a:stretch>
        </p:blipFill>
        <p:spPr>
          <a:xfrm>
            <a:off x="338320" y="355452"/>
            <a:ext cx="1179584" cy="1244748"/>
          </a:xfrm>
          <a:prstGeom prst="rect">
            <a:avLst/>
          </a:prstGeom>
        </p:spPr>
      </p:pic>
    </p:spTree>
    <p:extLst>
      <p:ext uri="{BB962C8B-B14F-4D97-AF65-F5344CB8AC3E}">
        <p14:creationId xmlns="" xmlns:p14="http://schemas.microsoft.com/office/powerpoint/2010/main" val="1487175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54096" y="365125"/>
            <a:ext cx="8299704" cy="1325563"/>
          </a:xfrm>
        </p:spPr>
        <p:txBody>
          <a:bodyPr/>
          <a:lstStyle/>
          <a:p>
            <a:r>
              <a:rPr lang="tr-TR" b="1" dirty="0" smtClean="0">
                <a:solidFill>
                  <a:srgbClr val="C00000"/>
                </a:solidFill>
              </a:rPr>
              <a:t>Ağız Hijyeni-3</a:t>
            </a:r>
            <a:endParaRPr lang="tr-TR" dirty="0"/>
          </a:p>
        </p:txBody>
      </p:sp>
      <p:sp>
        <p:nvSpPr>
          <p:cNvPr id="4" name="İçerik Yer Tutucusu 2"/>
          <p:cNvSpPr>
            <a:spLocks noGrp="1"/>
          </p:cNvSpPr>
          <p:nvPr>
            <p:ph idx="1"/>
          </p:nvPr>
        </p:nvSpPr>
        <p:spPr/>
        <p:txBody>
          <a:bodyPr>
            <a:normAutofit fontScale="92500" lnSpcReduction="10000"/>
          </a:bodyPr>
          <a:lstStyle/>
          <a:p>
            <a:pPr algn="just"/>
            <a:r>
              <a:rPr lang="tr-TR" sz="3000" dirty="0" smtClean="0"/>
              <a:t>Diş </a:t>
            </a:r>
            <a:r>
              <a:rPr lang="tr-TR" sz="3000" dirty="0"/>
              <a:t>temizliğinde kullanılacak fırçaların sapı elde rahat tutulabilecek biçimde olmalı, fırça ağız içinde bütün alanlara rahatça ulaşabilmeli, fırçanın kıllarının naylondan yapılmış ve yumuşak olması da önemlidir. </a:t>
            </a:r>
          </a:p>
          <a:p>
            <a:pPr algn="just"/>
            <a:r>
              <a:rPr lang="tr-TR" sz="3000" dirty="0"/>
              <a:t>Kılların sert olması diş etinde travmalara ve diş eti enfeksiyonlarına neden olabilir</a:t>
            </a:r>
            <a:r>
              <a:rPr lang="tr-TR" sz="3000" dirty="0" smtClean="0"/>
              <a:t>.</a:t>
            </a:r>
            <a:endParaRPr lang="tr-TR" sz="3000" dirty="0"/>
          </a:p>
          <a:p>
            <a:r>
              <a:rPr lang="tr-TR" sz="3000" dirty="0"/>
              <a:t>Şekerli ve karbonhidratlı besinlerin yenmesinden sonra ağzın su ile çalkalanması ya da biraz su içilmesi de diş çürüklerinin oluşumunu azaltabilir. </a:t>
            </a:r>
            <a:endParaRPr lang="tr-TR" sz="3000" dirty="0" smtClean="0"/>
          </a:p>
          <a:p>
            <a:r>
              <a:rPr lang="tr-TR" sz="3000" dirty="0" smtClean="0"/>
              <a:t>Diş fırçaları belli aralıklarla değiştirilmelidir.</a:t>
            </a:r>
            <a:endParaRPr lang="tr-TR" sz="3000" dirty="0"/>
          </a:p>
          <a:p>
            <a:r>
              <a:rPr lang="tr-TR" sz="3000" dirty="0"/>
              <a:t>Dişlerde çürük olmasa bile 6 ayda bir diş muayenesi yaptırılmalıdır. </a:t>
            </a:r>
          </a:p>
          <a:p>
            <a:endParaRPr lang="tr-TR" dirty="0"/>
          </a:p>
        </p:txBody>
      </p:sp>
      <p:pic>
        <p:nvPicPr>
          <p:cNvPr id="6" name="5 Resim" descr="LOGOLARI KIRMIZI-28.jpg"/>
          <p:cNvPicPr>
            <a:picLocks noChangeAspect="1"/>
          </p:cNvPicPr>
          <p:nvPr/>
        </p:nvPicPr>
        <p:blipFill>
          <a:blip r:embed="rId2" cstate="print"/>
          <a:stretch>
            <a:fillRect/>
          </a:stretch>
        </p:blipFill>
        <p:spPr>
          <a:xfrm>
            <a:off x="429769" y="329184"/>
            <a:ext cx="1508760" cy="11315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0784" y="365125"/>
            <a:ext cx="9653016" cy="1325563"/>
          </a:xfrm>
        </p:spPr>
        <p:txBody>
          <a:bodyPr>
            <a:normAutofit fontScale="90000"/>
          </a:bodyPr>
          <a:lstStyle/>
          <a:p>
            <a:r>
              <a:rPr lang="tr-TR" b="1" dirty="0">
                <a:solidFill>
                  <a:srgbClr val="C00000"/>
                </a:solidFill>
              </a:rPr>
              <a:t/>
            </a:r>
            <a:br>
              <a:rPr lang="tr-TR" b="1" dirty="0">
                <a:solidFill>
                  <a:srgbClr val="C00000"/>
                </a:solidFill>
              </a:rPr>
            </a:br>
            <a:r>
              <a:rPr lang="tr-TR" sz="4900" b="1" dirty="0">
                <a:solidFill>
                  <a:srgbClr val="C00000"/>
                </a:solidFill>
              </a:rPr>
              <a:t>ÇEVRESEL HİJYEN</a:t>
            </a:r>
            <a:r>
              <a:rPr lang="tr-TR" dirty="0"/>
              <a:t/>
            </a:r>
            <a:br>
              <a:rPr lang="tr-TR" dirty="0"/>
            </a:br>
            <a:endParaRPr lang="tr-TR" dirty="0"/>
          </a:p>
        </p:txBody>
      </p:sp>
      <p:sp>
        <p:nvSpPr>
          <p:cNvPr id="3" name="İçerik Yer Tutucusu 2"/>
          <p:cNvSpPr>
            <a:spLocks noGrp="1"/>
          </p:cNvSpPr>
          <p:nvPr>
            <p:ph idx="1"/>
          </p:nvPr>
        </p:nvSpPr>
        <p:spPr>
          <a:xfrm>
            <a:off x="268014" y="1529256"/>
            <a:ext cx="5549462" cy="5076496"/>
          </a:xfrm>
        </p:spPr>
        <p:txBody>
          <a:bodyPr>
            <a:normAutofit/>
          </a:bodyPr>
          <a:lstStyle/>
          <a:p>
            <a:pPr marL="0" indent="0">
              <a:buNone/>
            </a:pPr>
            <a:r>
              <a:rPr lang="tr-TR" dirty="0">
                <a:solidFill>
                  <a:srgbClr val="C00000"/>
                </a:solidFill>
              </a:rPr>
              <a:t>Çevremiz sağlığımızı nasıl etkiler?</a:t>
            </a:r>
          </a:p>
          <a:p>
            <a:pPr marL="0" indent="0">
              <a:buNone/>
            </a:pPr>
            <a:r>
              <a:rPr lang="tr-TR" dirty="0">
                <a:solidFill>
                  <a:srgbClr val="C00000"/>
                </a:solidFill>
              </a:rPr>
              <a:t> </a:t>
            </a:r>
          </a:p>
          <a:p>
            <a:r>
              <a:rPr lang="tr-TR" dirty="0"/>
              <a:t>Çevrede sağlığı doğrudan ya da dolaylı etkileyen önemli etkenler bulunmaktadır. </a:t>
            </a:r>
          </a:p>
          <a:p>
            <a:endParaRPr lang="tr-TR" dirty="0"/>
          </a:p>
          <a:p>
            <a:r>
              <a:rPr lang="tr-TR" dirty="0"/>
              <a:t>Su, </a:t>
            </a:r>
            <a:r>
              <a:rPr lang="tr-TR" dirty="0" smtClean="0"/>
              <a:t>yiyecek,barınak ve giyeceklerimiz </a:t>
            </a:r>
            <a:r>
              <a:rPr lang="tr-TR" dirty="0"/>
              <a:t>bu sistemin en önemli </a:t>
            </a:r>
            <a:r>
              <a:rPr lang="tr-TR" dirty="0" smtClean="0"/>
              <a:t>öğelerini </a:t>
            </a:r>
            <a:r>
              <a:rPr lang="tr-TR" dirty="0"/>
              <a:t>oluşturur. </a:t>
            </a:r>
          </a:p>
          <a:p>
            <a:pPr marL="0" indent="0">
              <a:buNone/>
            </a:pPr>
            <a:endParaRPr lang="tr-TR" dirty="0"/>
          </a:p>
        </p:txBody>
      </p:sp>
      <p:pic>
        <p:nvPicPr>
          <p:cNvPr id="32770" name="Picture 2" descr="Küresel Çevre Sorunları Nelerdir"/>
          <p:cNvPicPr>
            <a:picLocks noChangeAspect="1" noChangeArrowheads="1"/>
          </p:cNvPicPr>
          <p:nvPr/>
        </p:nvPicPr>
        <p:blipFill>
          <a:blip r:embed="rId3"/>
          <a:srcRect/>
          <a:stretch>
            <a:fillRect/>
          </a:stretch>
        </p:blipFill>
        <p:spPr bwMode="auto">
          <a:xfrm>
            <a:off x="5925439" y="1410652"/>
            <a:ext cx="5876925" cy="4400551"/>
          </a:xfrm>
          <a:prstGeom prst="rect">
            <a:avLst/>
          </a:prstGeom>
          <a:noFill/>
        </p:spPr>
      </p:pic>
      <p:pic>
        <p:nvPicPr>
          <p:cNvPr id="6" name="5 Resim" descr="LOGOLARI KIRMIZI-28.jpg"/>
          <p:cNvPicPr>
            <a:picLocks noChangeAspect="1"/>
          </p:cNvPicPr>
          <p:nvPr/>
        </p:nvPicPr>
        <p:blipFill>
          <a:blip r:embed="rId4" cstate="print"/>
          <a:stretch>
            <a:fillRect/>
          </a:stretch>
        </p:blipFill>
        <p:spPr>
          <a:xfrm>
            <a:off x="338320" y="355452"/>
            <a:ext cx="987560" cy="987560"/>
          </a:xfrm>
          <a:prstGeom prst="rect">
            <a:avLst/>
          </a:prstGeom>
        </p:spPr>
      </p:pic>
    </p:spTree>
    <p:extLst>
      <p:ext uri="{BB962C8B-B14F-4D97-AF65-F5344CB8AC3E}">
        <p14:creationId xmlns="" xmlns:p14="http://schemas.microsoft.com/office/powerpoint/2010/main" val="1149399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38528" y="365125"/>
            <a:ext cx="9415272" cy="1325563"/>
          </a:xfrm>
        </p:spPr>
        <p:txBody>
          <a:bodyPr>
            <a:noAutofit/>
          </a:bodyPr>
          <a:lstStyle/>
          <a:p>
            <a:r>
              <a:rPr lang="tr-TR" b="1" dirty="0">
                <a:solidFill>
                  <a:srgbClr val="C00000"/>
                </a:solidFill>
              </a:rPr>
              <a:t/>
            </a:r>
            <a:br>
              <a:rPr lang="tr-TR" b="1" dirty="0">
                <a:solidFill>
                  <a:srgbClr val="C00000"/>
                </a:solidFill>
              </a:rPr>
            </a:br>
            <a:r>
              <a:rPr lang="tr-TR" b="1" dirty="0">
                <a:solidFill>
                  <a:srgbClr val="C00000"/>
                </a:solidFill>
              </a:rPr>
              <a:t>ÇEVRESEL HİJYEN</a:t>
            </a:r>
            <a:r>
              <a:rPr lang="tr-TR" dirty="0">
                <a:solidFill>
                  <a:prstClr val="black"/>
                </a:solidFill>
              </a:rPr>
              <a:t/>
            </a:r>
            <a:br>
              <a:rPr lang="tr-TR" dirty="0">
                <a:solidFill>
                  <a:prstClr val="black"/>
                </a:solidFill>
              </a:rPr>
            </a:br>
            <a:endParaRPr lang="tr-TR" dirty="0"/>
          </a:p>
        </p:txBody>
      </p:sp>
      <p:sp>
        <p:nvSpPr>
          <p:cNvPr id="3" name="İçerik Yer Tutucusu 2"/>
          <p:cNvSpPr>
            <a:spLocks noGrp="1"/>
          </p:cNvSpPr>
          <p:nvPr>
            <p:ph idx="1"/>
          </p:nvPr>
        </p:nvSpPr>
        <p:spPr>
          <a:xfrm>
            <a:off x="838200" y="2048255"/>
            <a:ext cx="6729249" cy="4128707"/>
          </a:xfrm>
        </p:spPr>
        <p:txBody>
          <a:bodyPr>
            <a:normAutofit/>
          </a:bodyPr>
          <a:lstStyle/>
          <a:p>
            <a:pPr marL="0" indent="0">
              <a:buNone/>
            </a:pPr>
            <a:r>
              <a:rPr lang="tr-TR" sz="2400" dirty="0" err="1"/>
              <a:t>İnfeksiyonların</a:t>
            </a:r>
            <a:r>
              <a:rPr lang="tr-TR" sz="2400" dirty="0"/>
              <a:t> başlıca bulaşma yolları:</a:t>
            </a:r>
          </a:p>
          <a:p>
            <a:pPr marL="0" indent="0">
              <a:buNone/>
            </a:pPr>
            <a:r>
              <a:rPr lang="tr-TR" sz="2400" b="1" dirty="0"/>
              <a:t>1. Hava ve damlacık yoluyla yolu ile: </a:t>
            </a:r>
            <a:r>
              <a:rPr lang="tr-TR" sz="2400" dirty="0" smtClean="0"/>
              <a:t>ÜSYE</a:t>
            </a:r>
            <a:r>
              <a:rPr lang="tr-TR" sz="2400" dirty="0"/>
              <a:t>, verem, </a:t>
            </a:r>
          </a:p>
          <a:p>
            <a:pPr marL="0" indent="0">
              <a:buNone/>
            </a:pPr>
            <a:r>
              <a:rPr lang="tr-TR" sz="2400" dirty="0" err="1"/>
              <a:t>influenza</a:t>
            </a:r>
            <a:r>
              <a:rPr lang="tr-TR" sz="2400" dirty="0"/>
              <a:t>, zatürre, </a:t>
            </a:r>
            <a:r>
              <a:rPr lang="tr-TR" sz="2400" dirty="0" err="1"/>
              <a:t>covid</a:t>
            </a:r>
            <a:r>
              <a:rPr lang="tr-TR" sz="2400" dirty="0"/>
              <a:t> </a:t>
            </a:r>
            <a:r>
              <a:rPr lang="tr-TR" sz="2400" dirty="0" smtClean="0"/>
              <a:t>19, kızamık (aşısızlara) </a:t>
            </a:r>
            <a:endParaRPr lang="tr-TR" sz="2400" dirty="0"/>
          </a:p>
          <a:p>
            <a:pPr marL="0" indent="0">
              <a:buNone/>
            </a:pPr>
            <a:r>
              <a:rPr lang="tr-TR" sz="2400" b="1" dirty="0"/>
              <a:t>2. Temas yolu ile: </a:t>
            </a:r>
            <a:r>
              <a:rPr lang="tr-TR" sz="2400" dirty="0"/>
              <a:t>Kapı kolu, asansör düğmesi, telefon vs</a:t>
            </a:r>
            <a:r>
              <a:rPr lang="tr-TR" sz="2400" dirty="0" smtClean="0"/>
              <a:t>. (ishalli </a:t>
            </a:r>
            <a:r>
              <a:rPr lang="tr-TR" sz="2400" dirty="0"/>
              <a:t>hastalıklar, </a:t>
            </a:r>
            <a:r>
              <a:rPr lang="tr-TR" sz="2400" dirty="0" smtClean="0"/>
              <a:t>uçuk, uyuz gibi)</a:t>
            </a:r>
            <a:endParaRPr lang="tr-TR" sz="2400" dirty="0"/>
          </a:p>
          <a:p>
            <a:pPr marL="0" indent="0">
              <a:buNone/>
            </a:pPr>
            <a:r>
              <a:rPr lang="tr-TR" sz="2400" b="1" dirty="0"/>
              <a:t>3. Su ve Besinler ile: </a:t>
            </a:r>
            <a:r>
              <a:rPr lang="tr-TR" sz="2400" dirty="0"/>
              <a:t>Sarılık, ishalli hastalıklar </a:t>
            </a:r>
          </a:p>
          <a:p>
            <a:pPr marL="0" indent="0">
              <a:buNone/>
            </a:pPr>
            <a:r>
              <a:rPr lang="tr-TR" sz="2400" b="1" dirty="0"/>
              <a:t>4. Vektör yolu ile: </a:t>
            </a:r>
            <a:r>
              <a:rPr lang="tr-TR" sz="2400" dirty="0" smtClean="0"/>
              <a:t>Sivrisinek, karasinek, kene</a:t>
            </a:r>
            <a:endParaRPr lang="tr-TR" sz="2400" dirty="0"/>
          </a:p>
          <a:p>
            <a:pPr lvl="1"/>
            <a:endParaRPr lang="tr-TR"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67449" y="3569944"/>
            <a:ext cx="4309351" cy="28995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5371" t="13000"/>
          <a:stretch/>
        </p:blipFill>
        <p:spPr bwMode="auto">
          <a:xfrm>
            <a:off x="7740869" y="536028"/>
            <a:ext cx="3962510" cy="2743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5 Resim" descr="LOGOLARI KIRMIZI-28.jpg"/>
          <p:cNvPicPr>
            <a:picLocks noChangeAspect="1"/>
          </p:cNvPicPr>
          <p:nvPr/>
        </p:nvPicPr>
        <p:blipFill>
          <a:blip r:embed="rId5"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417002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20824" y="365125"/>
            <a:ext cx="9332976" cy="1325563"/>
          </a:xfrm>
        </p:spPr>
        <p:txBody>
          <a:bodyPr>
            <a:noAutofit/>
          </a:bodyPr>
          <a:lstStyle/>
          <a:p>
            <a:r>
              <a:rPr lang="tr-TR" b="1" dirty="0">
                <a:solidFill>
                  <a:srgbClr val="C00000"/>
                </a:solidFill>
              </a:rPr>
              <a:t/>
            </a:r>
            <a:br>
              <a:rPr lang="tr-TR" b="1" dirty="0">
                <a:solidFill>
                  <a:srgbClr val="C00000"/>
                </a:solidFill>
              </a:rPr>
            </a:br>
            <a:r>
              <a:rPr lang="tr-TR" b="1" dirty="0">
                <a:solidFill>
                  <a:srgbClr val="C00000"/>
                </a:solidFill>
              </a:rPr>
              <a:t>ÇEVRESEL HİJYEN</a:t>
            </a:r>
            <a:r>
              <a:rPr lang="tr-TR" dirty="0">
                <a:solidFill>
                  <a:prstClr val="black"/>
                </a:solidFill>
              </a:rPr>
              <a:t/>
            </a:r>
            <a:br>
              <a:rPr lang="tr-TR" dirty="0">
                <a:solidFill>
                  <a:prstClr val="black"/>
                </a:solidFill>
              </a:rPr>
            </a:br>
            <a:endParaRPr lang="tr-TR" dirty="0"/>
          </a:p>
        </p:txBody>
      </p:sp>
      <p:sp>
        <p:nvSpPr>
          <p:cNvPr id="3" name="İçerik Yer Tutucusu 2"/>
          <p:cNvSpPr>
            <a:spLocks noGrp="1"/>
          </p:cNvSpPr>
          <p:nvPr>
            <p:ph idx="1"/>
          </p:nvPr>
        </p:nvSpPr>
        <p:spPr/>
        <p:txBody>
          <a:bodyPr/>
          <a:lstStyle/>
          <a:p>
            <a:pPr marL="0" indent="0">
              <a:buNone/>
            </a:pPr>
            <a:r>
              <a:rPr lang="tr-TR" dirty="0"/>
              <a:t>Bu sebeple;</a:t>
            </a:r>
          </a:p>
          <a:p>
            <a:pPr>
              <a:buFont typeface="Wingdings" panose="05000000000000000000" pitchFamily="2" charset="2"/>
              <a:buChar char="ü"/>
            </a:pPr>
            <a:r>
              <a:rPr lang="tr-TR" dirty="0"/>
              <a:t>ellerimizin,</a:t>
            </a:r>
          </a:p>
          <a:p>
            <a:pPr>
              <a:buFont typeface="Wingdings" panose="05000000000000000000" pitchFamily="2" charset="2"/>
              <a:buChar char="ü"/>
            </a:pPr>
            <a:r>
              <a:rPr lang="tr-TR" dirty="0"/>
              <a:t>dokunduğumuz yüzeylerin ve yaşadığımız ortamın,</a:t>
            </a:r>
          </a:p>
          <a:p>
            <a:pPr>
              <a:buFont typeface="Wingdings" panose="05000000000000000000" pitchFamily="2" charset="2"/>
              <a:buChar char="ü"/>
            </a:pPr>
            <a:r>
              <a:rPr lang="tr-TR" dirty="0"/>
              <a:t>yediğimiz besinlerin, </a:t>
            </a:r>
          </a:p>
          <a:p>
            <a:pPr>
              <a:buFont typeface="Wingdings" panose="05000000000000000000" pitchFamily="2" charset="2"/>
              <a:buChar char="ü"/>
            </a:pPr>
            <a:r>
              <a:rPr lang="tr-TR" dirty="0"/>
              <a:t>içtiğimiz suyun, </a:t>
            </a:r>
          </a:p>
          <a:p>
            <a:pPr>
              <a:buFont typeface="Wingdings" panose="05000000000000000000" pitchFamily="2" charset="2"/>
              <a:buChar char="ü"/>
            </a:pPr>
            <a:r>
              <a:rPr lang="tr-TR" dirty="0"/>
              <a:t>soluduğumuz havanın </a:t>
            </a:r>
          </a:p>
          <a:p>
            <a:pPr marL="457200" lvl="1" indent="0">
              <a:buNone/>
            </a:pPr>
            <a:r>
              <a:rPr lang="tr-TR" sz="2800" b="1" dirty="0" smtClean="0"/>
              <a:t>temiz </a:t>
            </a:r>
            <a:r>
              <a:rPr lang="tr-TR" sz="2800" b="1" dirty="0"/>
              <a:t>ve hastalık yapan etkenlerden uzaklaştırılmış olması gerekmektedir.</a:t>
            </a:r>
          </a:p>
        </p:txBody>
      </p:sp>
      <p:pic>
        <p:nvPicPr>
          <p:cNvPr id="4" name="Picture 6" descr="açık pencere çocuk ile ilgili görsel sonucu"/>
          <p:cNvPicPr>
            <a:picLocks noChangeAspect="1" noChangeArrowheads="1"/>
          </p:cNvPicPr>
          <p:nvPr/>
        </p:nvPicPr>
        <p:blipFill>
          <a:blip r:embed="rId3"/>
          <a:srcRect/>
          <a:stretch>
            <a:fillRect/>
          </a:stretch>
        </p:blipFill>
        <p:spPr bwMode="auto">
          <a:xfrm>
            <a:off x="8375904" y="378373"/>
            <a:ext cx="3626116" cy="2350759"/>
          </a:xfrm>
          <a:prstGeom prst="rect">
            <a:avLst/>
          </a:prstGeom>
          <a:noFill/>
        </p:spPr>
      </p:pic>
      <p:pic>
        <p:nvPicPr>
          <p:cNvPr id="5" name="4 Resim" descr="LOGOLARI KIRMIZI-28.jpg"/>
          <p:cNvPicPr>
            <a:picLocks noChangeAspect="1"/>
          </p:cNvPicPr>
          <p:nvPr/>
        </p:nvPicPr>
        <p:blipFill>
          <a:blip r:embed="rId4"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122406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825625"/>
            <a:ext cx="10686393" cy="4351338"/>
          </a:xfrm>
        </p:spPr>
        <p:txBody>
          <a:bodyPr>
            <a:normAutofit lnSpcReduction="10000"/>
          </a:bodyPr>
          <a:lstStyle/>
          <a:p>
            <a:pPr marL="0" indent="0">
              <a:buFont typeface="Wingdings" pitchFamily="2" charset="2"/>
              <a:buChar char="ü"/>
            </a:pPr>
            <a:r>
              <a:rPr lang="tr-TR" dirty="0" smtClean="0"/>
              <a:t>Sınıflar, her dersten sonra pencereler açılarak ortam havalandırılmalıdır</a:t>
            </a:r>
          </a:p>
          <a:p>
            <a:pPr marL="0" indent="0">
              <a:buFont typeface="Wingdings" pitchFamily="2" charset="2"/>
              <a:buChar char="ü"/>
            </a:pPr>
            <a:r>
              <a:rPr lang="tr-TR" dirty="0" smtClean="0"/>
              <a:t>Çöpler mutlaka çöp kutusuna atılmalı, sıra içlerine ve yerlere atılmamalıdır</a:t>
            </a:r>
          </a:p>
          <a:p>
            <a:pPr marL="0" indent="0">
              <a:buFont typeface="Wingdings" pitchFamily="2" charset="2"/>
              <a:buChar char="ü"/>
            </a:pPr>
            <a:r>
              <a:rPr lang="tr-TR" dirty="0" smtClean="0"/>
              <a:t>Gün sonunda sıralar ve kapı kolları yüzey dezenfektanı ile silinmelidir</a:t>
            </a:r>
          </a:p>
          <a:p>
            <a:pPr marL="0" indent="0">
              <a:buFont typeface="Wingdings" pitchFamily="2" charset="2"/>
              <a:buChar char="ü"/>
            </a:pPr>
            <a:r>
              <a:rPr lang="tr-TR" dirty="0" smtClean="0"/>
              <a:t>Sınıfta bulunan diğer eşyaların ve sıra içlerinin tozu haftada en az bir kez alınmalıdır</a:t>
            </a:r>
          </a:p>
          <a:p>
            <a:pPr marL="0" indent="0">
              <a:buFont typeface="Wingdings" pitchFamily="2" charset="2"/>
              <a:buChar char="ü"/>
            </a:pPr>
            <a:r>
              <a:rPr lang="tr-TR" dirty="0" smtClean="0"/>
              <a:t>Sınıf ve okul koridorlarının yerleri her gün sonunda temizlik malzemesi ile silinmelidir</a:t>
            </a:r>
          </a:p>
          <a:p>
            <a:pPr marL="0" indent="0">
              <a:buFont typeface="Wingdings" pitchFamily="2" charset="2"/>
              <a:buChar char="ü"/>
            </a:pPr>
            <a:r>
              <a:rPr lang="tr-TR" dirty="0" smtClean="0"/>
              <a:t>Okul tuvaletleri günde en az iki kez dezenfektan kullanılarak temizlenmelidir</a:t>
            </a:r>
            <a:endParaRPr lang="tr-TR" dirty="0"/>
          </a:p>
          <a:p>
            <a:pPr marL="0" indent="0">
              <a:buNone/>
            </a:pPr>
            <a:endParaRPr lang="tr-TR" dirty="0"/>
          </a:p>
        </p:txBody>
      </p:sp>
      <p:sp>
        <p:nvSpPr>
          <p:cNvPr id="5" name="Başlık 1"/>
          <p:cNvSpPr txBox="1">
            <a:spLocks noGrp="1"/>
          </p:cNvSpPr>
          <p:nvPr>
            <p:ph type="title"/>
          </p:nvPr>
        </p:nvSpPr>
        <p:spPr>
          <a:xfrm>
            <a:off x="2432304" y="365125"/>
            <a:ext cx="89214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solidFill>
                  <a:srgbClr val="C00000"/>
                </a:solidFill>
              </a:rPr>
              <a:t>ÇEVRESEL HİJYEN</a:t>
            </a:r>
            <a:endParaRPr lang="tr-TR" dirty="0"/>
          </a:p>
        </p:txBody>
      </p:sp>
      <p:pic>
        <p:nvPicPr>
          <p:cNvPr id="6" name="5 Resim" descr="LOGOLARI KIRMIZI-28.jpg"/>
          <p:cNvPicPr>
            <a:picLocks noChangeAspect="1"/>
          </p:cNvPicPr>
          <p:nvPr/>
        </p:nvPicPr>
        <p:blipFill>
          <a:blip r:embed="rId3"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2634174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40864" y="365125"/>
            <a:ext cx="9012936" cy="1325563"/>
          </a:xfrm>
        </p:spPr>
        <p:txBody>
          <a:bodyPr>
            <a:noAutofit/>
          </a:bodyPr>
          <a:lstStyle/>
          <a:p>
            <a:r>
              <a:rPr lang="tr-TR" b="1" dirty="0">
                <a:solidFill>
                  <a:srgbClr val="C00000"/>
                </a:solidFill>
              </a:rPr>
              <a:t>ÇEVRESEL HİJYEN</a:t>
            </a:r>
            <a:endParaRPr lang="tr-TR" dirty="0"/>
          </a:p>
        </p:txBody>
      </p:sp>
      <p:sp>
        <p:nvSpPr>
          <p:cNvPr id="3" name="İçerik Yer Tutucusu 2"/>
          <p:cNvSpPr>
            <a:spLocks noGrp="1"/>
          </p:cNvSpPr>
          <p:nvPr>
            <p:ph idx="1"/>
          </p:nvPr>
        </p:nvSpPr>
        <p:spPr>
          <a:xfrm>
            <a:off x="838200" y="1828800"/>
            <a:ext cx="10515600" cy="4348163"/>
          </a:xfrm>
        </p:spPr>
        <p:txBody>
          <a:bodyPr>
            <a:normAutofit/>
          </a:bodyPr>
          <a:lstStyle/>
          <a:p>
            <a:pPr>
              <a:buNone/>
            </a:pPr>
            <a:r>
              <a:rPr lang="tr-TR" dirty="0" smtClean="0"/>
              <a:t>Hepimiz </a:t>
            </a:r>
            <a:r>
              <a:rPr lang="tr-TR" dirty="0"/>
              <a:t>temiz bir ortama girmeyi isteriz. </a:t>
            </a:r>
            <a:r>
              <a:rPr lang="tr-TR" dirty="0" smtClean="0"/>
              <a:t>Bunun </a:t>
            </a:r>
            <a:r>
              <a:rPr lang="tr-TR" dirty="0"/>
              <a:t>için </a:t>
            </a:r>
            <a:r>
              <a:rPr lang="tr-TR" dirty="0" smtClean="0"/>
              <a:t>yaşadığımız ortamları </a:t>
            </a:r>
            <a:r>
              <a:rPr lang="tr-TR" dirty="0"/>
              <a:t>temiz </a:t>
            </a:r>
            <a:r>
              <a:rPr lang="tr-TR" dirty="0" smtClean="0"/>
              <a:t>bırakmamız </a:t>
            </a:r>
            <a:r>
              <a:rPr lang="tr-TR" dirty="0"/>
              <a:t>önem taşır. </a:t>
            </a:r>
          </a:p>
          <a:p>
            <a:pPr marL="0" indent="0">
              <a:buNone/>
            </a:pPr>
            <a:r>
              <a:rPr lang="tr-TR" dirty="0"/>
              <a:t>   </a:t>
            </a:r>
          </a:p>
          <a:p>
            <a:pPr>
              <a:buNone/>
            </a:pPr>
            <a:r>
              <a:rPr lang="tr-TR" b="1" dirty="0"/>
              <a:t>Tuvalet </a:t>
            </a:r>
            <a:r>
              <a:rPr lang="tr-TR" b="1" dirty="0" smtClean="0"/>
              <a:t>kullanımı</a:t>
            </a:r>
            <a:endParaRPr lang="tr-TR" dirty="0" smtClean="0"/>
          </a:p>
          <a:p>
            <a:pPr>
              <a:buFont typeface="Wingdings" pitchFamily="2" charset="2"/>
              <a:buChar char="§"/>
            </a:pPr>
            <a:r>
              <a:rPr lang="tr-TR" dirty="0" smtClean="0"/>
              <a:t> Tuvalete </a:t>
            </a:r>
            <a:r>
              <a:rPr lang="tr-TR" dirty="0"/>
              <a:t>girince </a:t>
            </a:r>
            <a:r>
              <a:rPr lang="tr-TR" dirty="0" smtClean="0"/>
              <a:t>ve işimiz </a:t>
            </a:r>
            <a:r>
              <a:rPr lang="tr-TR" dirty="0"/>
              <a:t>bittikten sonra </a:t>
            </a:r>
            <a:r>
              <a:rPr lang="tr-TR" dirty="0" smtClean="0"/>
              <a:t>sifon çekilmelidir.</a:t>
            </a:r>
          </a:p>
          <a:p>
            <a:pPr>
              <a:buFont typeface="Wingdings" pitchFamily="2" charset="2"/>
              <a:buChar char="§"/>
            </a:pPr>
            <a:r>
              <a:rPr lang="tr-TR" dirty="0" smtClean="0"/>
              <a:t> Kullanılan </a:t>
            </a:r>
            <a:r>
              <a:rPr lang="tr-TR" dirty="0"/>
              <a:t>tuvalet ve havlu kağıtlar </a:t>
            </a:r>
            <a:r>
              <a:rPr lang="tr-TR" dirty="0" smtClean="0"/>
              <a:t>mutlaka çöpe atılmalı, çöpler gün içinde boşaltılmalıdır. </a:t>
            </a:r>
            <a:endParaRPr lang="tr-TR" dirty="0"/>
          </a:p>
          <a:p>
            <a:pPr>
              <a:buFont typeface="Wingdings" pitchFamily="2" charset="2"/>
              <a:buChar char="§"/>
            </a:pPr>
            <a:r>
              <a:rPr lang="tr-TR" sz="2800" dirty="0" smtClean="0"/>
              <a:t>Tuvaletten </a:t>
            </a:r>
            <a:r>
              <a:rPr lang="tr-TR" sz="2800" dirty="0"/>
              <a:t>çıkınca eller mutlaka </a:t>
            </a:r>
            <a:r>
              <a:rPr lang="tr-TR" sz="2800" dirty="0" smtClean="0"/>
              <a:t>su ve sabunla yıkanmalıdır.</a:t>
            </a:r>
            <a:endParaRPr lang="tr-TR" dirty="0"/>
          </a:p>
        </p:txBody>
      </p:sp>
      <p:pic>
        <p:nvPicPr>
          <p:cNvPr id="5" name="4 Resim" descr="LOGOLARI KIRMIZI-28.jpg"/>
          <p:cNvPicPr>
            <a:picLocks noChangeAspect="1"/>
          </p:cNvPicPr>
          <p:nvPr/>
        </p:nvPicPr>
        <p:blipFill>
          <a:blip r:embed="rId3" cstate="print"/>
          <a:stretch>
            <a:fillRect/>
          </a:stretch>
        </p:blipFill>
        <p:spPr>
          <a:xfrm>
            <a:off x="338320" y="355452"/>
            <a:ext cx="1234448" cy="1234448"/>
          </a:xfrm>
          <a:prstGeom prst="rect">
            <a:avLst/>
          </a:prstGeom>
        </p:spPr>
      </p:pic>
    </p:spTree>
    <p:extLst>
      <p:ext uri="{BB962C8B-B14F-4D97-AF65-F5344CB8AC3E}">
        <p14:creationId xmlns="" xmlns:p14="http://schemas.microsoft.com/office/powerpoint/2010/main" val="1174131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29584" y="365125"/>
            <a:ext cx="7824216" cy="1325563"/>
          </a:xfrm>
        </p:spPr>
        <p:txBody>
          <a:bodyPr/>
          <a:lstStyle/>
          <a:p>
            <a:r>
              <a:rPr lang="tr-TR" b="1" dirty="0" smtClean="0">
                <a:solidFill>
                  <a:srgbClr val="C00000"/>
                </a:solidFill>
              </a:rPr>
              <a:t>ÇEVRESEL HİJYEN</a:t>
            </a:r>
            <a:endParaRPr lang="tr-TR" dirty="0"/>
          </a:p>
        </p:txBody>
      </p:sp>
      <p:sp>
        <p:nvSpPr>
          <p:cNvPr id="4" name="İçerik Yer Tutucusu 2"/>
          <p:cNvSpPr>
            <a:spLocks noGrp="1"/>
          </p:cNvSpPr>
          <p:nvPr>
            <p:ph idx="1"/>
          </p:nvPr>
        </p:nvSpPr>
        <p:spPr/>
        <p:txBody>
          <a:bodyPr>
            <a:normAutofit/>
          </a:bodyPr>
          <a:lstStyle/>
          <a:p>
            <a:pPr>
              <a:buNone/>
            </a:pPr>
            <a:r>
              <a:rPr lang="tr-TR" b="1" dirty="0" smtClean="0"/>
              <a:t>Besin hijyeni; </a:t>
            </a:r>
            <a:r>
              <a:rPr lang="tr-TR" dirty="0" smtClean="0"/>
              <a:t>herhangi bir besinin tümüyle hastalık yapan etmenlerden</a:t>
            </a:r>
          </a:p>
          <a:p>
            <a:pPr marL="0" indent="0">
              <a:buNone/>
            </a:pPr>
            <a:r>
              <a:rPr lang="tr-TR" dirty="0" smtClean="0"/>
              <a:t>arınmış olması anlamına gelir.</a:t>
            </a:r>
          </a:p>
          <a:p>
            <a:pPr algn="just"/>
            <a:r>
              <a:rPr lang="tr-TR" sz="2800" dirty="0" smtClean="0"/>
              <a:t>Sağlam, zedelenmemiş bozuk olmayan besinler seçilmeli ve satın alınmalıdır.</a:t>
            </a:r>
          </a:p>
          <a:p>
            <a:pPr algn="just"/>
            <a:r>
              <a:rPr lang="tr-TR" sz="2800" dirty="0" smtClean="0"/>
              <a:t>Hastalık yapabilecek şüpheli besinler özellikle küflenmiş olanlar yenilmemelidir.</a:t>
            </a:r>
          </a:p>
          <a:p>
            <a:pPr algn="just"/>
            <a:r>
              <a:rPr lang="tr-TR" sz="2800" dirty="0"/>
              <a:t>Sebze ve meyveler toz, toprak ve ilaç kalıntılarından temizlenmeleri için sirke eklenmiş su dolu bir kapta 5-10 dakika bekletildikten sonra bol su ile birkaç kere durulanmalıdır.</a:t>
            </a:r>
          </a:p>
          <a:p>
            <a:endParaRPr lang="tr-TR" dirty="0"/>
          </a:p>
        </p:txBody>
      </p:sp>
      <p:pic>
        <p:nvPicPr>
          <p:cNvPr id="6" name="5 Resim" descr="LOGOLARI KIRMIZI-28.jpg"/>
          <p:cNvPicPr>
            <a:picLocks noChangeAspect="1"/>
          </p:cNvPicPr>
          <p:nvPr/>
        </p:nvPicPr>
        <p:blipFill>
          <a:blip r:embed="rId2" cstate="print"/>
          <a:stretch>
            <a:fillRect/>
          </a:stretch>
        </p:blipFill>
        <p:spPr>
          <a:xfrm>
            <a:off x="292609" y="219456"/>
            <a:ext cx="1682496" cy="12618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03704" y="365125"/>
            <a:ext cx="9150096" cy="1325563"/>
          </a:xfrm>
        </p:spPr>
        <p:txBody>
          <a:bodyPr/>
          <a:lstStyle/>
          <a:p>
            <a:r>
              <a:rPr lang="tr-TR" b="1" dirty="0">
                <a:solidFill>
                  <a:srgbClr val="C00000"/>
                </a:solidFill>
              </a:rPr>
              <a:t>ÇEVRESEL HİJYEN</a:t>
            </a:r>
          </a:p>
        </p:txBody>
      </p:sp>
      <p:sp>
        <p:nvSpPr>
          <p:cNvPr id="3" name="İçerik Yer Tutucusu 2"/>
          <p:cNvSpPr>
            <a:spLocks noGrp="1"/>
          </p:cNvSpPr>
          <p:nvPr>
            <p:ph idx="1"/>
          </p:nvPr>
        </p:nvSpPr>
        <p:spPr>
          <a:xfrm>
            <a:off x="412531" y="1662879"/>
            <a:ext cx="7596351" cy="4647708"/>
          </a:xfrm>
        </p:spPr>
        <p:txBody>
          <a:bodyPr wrap="none" rIns="0">
            <a:normAutofit/>
          </a:bodyPr>
          <a:lstStyle/>
          <a:p>
            <a:pPr algn="just"/>
            <a:r>
              <a:rPr lang="tr-TR" dirty="0" smtClean="0"/>
              <a:t>Mutfak </a:t>
            </a:r>
            <a:r>
              <a:rPr lang="tr-TR" dirty="0"/>
              <a:t>ve yemek yenen yerlerin temizliğine özen </a:t>
            </a:r>
          </a:p>
          <a:p>
            <a:pPr marL="0" indent="0" algn="just">
              <a:buNone/>
            </a:pPr>
            <a:r>
              <a:rPr lang="tr-TR" dirty="0"/>
              <a:t>gösterilmelidir.</a:t>
            </a:r>
          </a:p>
          <a:p>
            <a:pPr algn="just"/>
            <a:r>
              <a:rPr lang="tr-TR" dirty="0"/>
              <a:t>Gıdaların üstü kapalı tutulmalıdır.</a:t>
            </a:r>
          </a:p>
          <a:p>
            <a:pPr algn="just"/>
            <a:r>
              <a:rPr lang="tr-TR" dirty="0"/>
              <a:t>Bulaşıklar iyice yıkanmalı ve besin artıklarının </a:t>
            </a:r>
          </a:p>
          <a:p>
            <a:pPr marL="0" indent="0" algn="just">
              <a:buNone/>
            </a:pPr>
            <a:r>
              <a:rPr lang="tr-TR" dirty="0"/>
              <a:t>kurumasına izin verilmemelidir.</a:t>
            </a:r>
          </a:p>
          <a:p>
            <a:pPr algn="just"/>
            <a:r>
              <a:rPr lang="tr-TR" dirty="0"/>
              <a:t>Çöp torbalarının ağızları kapatılmalı ve kapaklı </a:t>
            </a:r>
          </a:p>
          <a:p>
            <a:pPr marL="0" indent="0" algn="just">
              <a:buNone/>
            </a:pPr>
            <a:r>
              <a:rPr lang="tr-TR" dirty="0"/>
              <a:t>çöp kovalarında muhafaza edilmelidir</a:t>
            </a:r>
            <a:r>
              <a:rPr lang="tr-TR" dirty="0" smtClean="0"/>
              <a:t>.</a:t>
            </a:r>
          </a:p>
          <a:p>
            <a:pPr marL="0" indent="0" algn="just"/>
            <a:r>
              <a:rPr lang="tr-TR" dirty="0" smtClean="0"/>
              <a:t>Gıdaları satın alırken son kullanma tarihine ve içeriğine dikkat edilmelidir.</a:t>
            </a:r>
          </a:p>
          <a:p>
            <a:pPr marL="0" indent="0" algn="just">
              <a:buNone/>
            </a:pPr>
            <a:endParaRPr lang="tr-TR" dirty="0"/>
          </a:p>
          <a:p>
            <a:pPr marL="0" indent="0" algn="just">
              <a:buNone/>
            </a:pPr>
            <a:endParaRPr lang="tr-TR" dirty="0"/>
          </a:p>
          <a:p>
            <a:pPr marL="0" indent="0">
              <a:buNone/>
            </a:pPr>
            <a:endParaRPr lang="tr-TR" dirty="0"/>
          </a:p>
          <a:p>
            <a:endParaRPr lang="tr-TR"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45696" y="1344168"/>
            <a:ext cx="3312904" cy="3344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4" cstate="print"/>
          <a:stretch>
            <a:fillRect/>
          </a:stretch>
        </p:blipFill>
        <p:spPr>
          <a:xfrm>
            <a:off x="338320" y="355452"/>
            <a:ext cx="1161296" cy="1161296"/>
          </a:xfrm>
          <a:prstGeom prst="rect">
            <a:avLst/>
          </a:prstGeom>
        </p:spPr>
      </p:pic>
    </p:spTree>
    <p:extLst>
      <p:ext uri="{BB962C8B-B14F-4D97-AF65-F5344CB8AC3E}">
        <p14:creationId xmlns="" xmlns:p14="http://schemas.microsoft.com/office/powerpoint/2010/main" val="425907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a:xfrm>
            <a:off x="838200" y="1825625"/>
            <a:ext cx="9152467" cy="4351338"/>
          </a:xfrm>
        </p:spPr>
        <p:txBody>
          <a:bodyPr>
            <a:normAutofit/>
          </a:bodyPr>
          <a:lstStyle/>
          <a:p>
            <a:pPr marL="0" indent="0" algn="ctr">
              <a:buNone/>
            </a:pPr>
            <a:endParaRPr lang="tr-TR" sz="5400" i="1" dirty="0"/>
          </a:p>
          <a:p>
            <a:pPr marL="0" indent="0" algn="ctr">
              <a:buNone/>
            </a:pPr>
            <a:r>
              <a:rPr lang="tr-TR" sz="5400" i="1" dirty="0"/>
              <a:t>TEŞEKKÜRLER</a:t>
            </a:r>
          </a:p>
        </p:txBody>
      </p:sp>
      <p:pic>
        <p:nvPicPr>
          <p:cNvPr id="5" name="Graphic 6" descr="Smiling Face with No Fill">
            <a:extLst>
              <a:ext uri="{FF2B5EF4-FFF2-40B4-BE49-F238E27FC236}">
                <a16:creationId xmlns:a16="http://schemas.microsoft.com/office/drawing/2014/main" xmlns="" id="{E94A3B14-FF66-49B9-871E-D5C2ACE21395}"/>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tretch>
            <a:fillRect/>
          </a:stretch>
        </p:blipFill>
        <p:spPr>
          <a:xfrm>
            <a:off x="7794312" y="2121647"/>
            <a:ext cx="2077819" cy="2077819"/>
          </a:xfrm>
          <a:prstGeom prst="rect">
            <a:avLst/>
          </a:prstGeom>
        </p:spPr>
      </p:pic>
    </p:spTree>
    <p:extLst>
      <p:ext uri="{BB962C8B-B14F-4D97-AF65-F5344CB8AC3E}">
        <p14:creationId xmlns="" xmlns:p14="http://schemas.microsoft.com/office/powerpoint/2010/main" val="20533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1295982" y="726330"/>
            <a:ext cx="3436882" cy="646331"/>
          </a:xfrm>
          <a:prstGeom prst="rect">
            <a:avLst/>
          </a:prstGeom>
          <a:noFill/>
        </p:spPr>
        <p:txBody>
          <a:bodyPr wrap="square" rtlCol="0">
            <a:spAutoFit/>
          </a:bodyPr>
          <a:lstStyle/>
          <a:p>
            <a:pPr algn="ctr"/>
            <a:r>
              <a:rPr lang="tr-TR" sz="3600" b="1" dirty="0">
                <a:solidFill>
                  <a:srgbClr val="C00000"/>
                </a:solidFill>
              </a:rPr>
              <a:t>KİŞİSEL HİJYEN</a:t>
            </a:r>
          </a:p>
        </p:txBody>
      </p:sp>
      <p:sp>
        <p:nvSpPr>
          <p:cNvPr id="18" name="Metin kutusu 17"/>
          <p:cNvSpPr txBox="1"/>
          <p:nvPr/>
        </p:nvSpPr>
        <p:spPr>
          <a:xfrm>
            <a:off x="7567448" y="726330"/>
            <a:ext cx="3712775" cy="646331"/>
          </a:xfrm>
          <a:prstGeom prst="rect">
            <a:avLst/>
          </a:prstGeom>
          <a:noFill/>
        </p:spPr>
        <p:txBody>
          <a:bodyPr wrap="square" rtlCol="0">
            <a:spAutoFit/>
          </a:bodyPr>
          <a:lstStyle/>
          <a:p>
            <a:pPr algn="ctr"/>
            <a:r>
              <a:rPr lang="tr-TR" sz="3600" b="1" dirty="0">
                <a:solidFill>
                  <a:srgbClr val="C00000"/>
                </a:solidFill>
              </a:rPr>
              <a:t>ÇEVRESEL HİJYEN</a:t>
            </a:r>
          </a:p>
        </p:txBody>
      </p:sp>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0718" y="1639614"/>
            <a:ext cx="5218386" cy="485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utoShape 2" descr="Advies 9404 - Physical chemical environmental hygiene | FPS Public Health"/>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62592" y="1639614"/>
            <a:ext cx="5287670" cy="485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38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3136392" y="365125"/>
            <a:ext cx="8217408" cy="1325563"/>
          </a:xfrm>
        </p:spPr>
        <p:txBody>
          <a:bodyPr/>
          <a:lstStyle/>
          <a:p>
            <a:r>
              <a:rPr lang="tr-TR" b="1" dirty="0">
                <a:solidFill>
                  <a:srgbClr val="C00000"/>
                </a:solidFill>
              </a:rPr>
              <a:t>KİŞİSEL HİJYEN</a:t>
            </a: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a:xfrm>
            <a:off x="838200" y="1825625"/>
            <a:ext cx="5969000" cy="4351338"/>
          </a:xfrm>
        </p:spPr>
        <p:txBody>
          <a:bodyPr/>
          <a:lstStyle/>
          <a:p>
            <a:r>
              <a:rPr lang="tr-TR" dirty="0"/>
              <a:t>Kişilerin kendi sağlıklarını korumak ve devam ettirmek için uymak zorunda oldukları  öz bakım uygulamalarıdır. </a:t>
            </a:r>
          </a:p>
          <a:p>
            <a:endParaRPr lang="tr-TR" dirty="0"/>
          </a:p>
          <a:p>
            <a:r>
              <a:rPr lang="tr-TR" dirty="0"/>
              <a:t>Hem fiziksel hem de psikolojik iyilik için  hijyen aktivitelerinin düzenli ve sürekli olarak yapılması temel kuraldır.</a:t>
            </a:r>
          </a:p>
          <a:p>
            <a:endParaRPr lang="tr-TR" dirty="0"/>
          </a:p>
        </p:txBody>
      </p:sp>
      <p:pic>
        <p:nvPicPr>
          <p:cNvPr id="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56400" y="1151466"/>
            <a:ext cx="5029200" cy="482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4" cstate="print"/>
          <a:stretch>
            <a:fillRect/>
          </a:stretch>
        </p:blipFill>
        <p:spPr>
          <a:xfrm>
            <a:off x="338320" y="355452"/>
            <a:ext cx="1336188" cy="1336188"/>
          </a:xfrm>
          <a:prstGeom prst="rect">
            <a:avLst/>
          </a:prstGeom>
        </p:spPr>
      </p:pic>
    </p:spTree>
    <p:extLst>
      <p:ext uri="{BB962C8B-B14F-4D97-AF65-F5344CB8AC3E}">
        <p14:creationId xmlns="" xmlns:p14="http://schemas.microsoft.com/office/powerpoint/2010/main" val="40720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3145536" y="365125"/>
            <a:ext cx="8208264" cy="1325563"/>
          </a:xfrm>
        </p:spPr>
        <p:txBody>
          <a:bodyPr/>
          <a:lstStyle/>
          <a:p>
            <a:r>
              <a:rPr lang="tr-TR" b="1" dirty="0">
                <a:solidFill>
                  <a:srgbClr val="C00000"/>
                </a:solidFill>
              </a:rPr>
              <a:t>KİŞİSEL HİJYEN KONULARI </a:t>
            </a: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p:txBody>
          <a:bodyPr>
            <a:normAutofit fontScale="92500" lnSpcReduction="20000"/>
          </a:bodyPr>
          <a:lstStyle/>
          <a:p>
            <a:r>
              <a:rPr lang="tr-TR" sz="3200" dirty="0"/>
              <a:t>El Hijyeni </a:t>
            </a:r>
          </a:p>
          <a:p>
            <a:r>
              <a:rPr lang="tr-TR" sz="3200" dirty="0"/>
              <a:t>Tırnak Hijyeni </a:t>
            </a:r>
          </a:p>
          <a:p>
            <a:r>
              <a:rPr lang="tr-TR" sz="3200" dirty="0"/>
              <a:t>Vücut Hijyeni</a:t>
            </a:r>
          </a:p>
          <a:p>
            <a:r>
              <a:rPr lang="tr-TR" sz="3200" dirty="0"/>
              <a:t>Ayak Hijyeni </a:t>
            </a:r>
          </a:p>
          <a:p>
            <a:r>
              <a:rPr lang="tr-TR" sz="3200" dirty="0"/>
              <a:t>Saç Hijyeni </a:t>
            </a:r>
          </a:p>
          <a:p>
            <a:r>
              <a:rPr lang="tr-TR" sz="3200" dirty="0"/>
              <a:t>Ağız  Hijyeni </a:t>
            </a:r>
          </a:p>
          <a:p>
            <a:endParaRPr lang="tr-TR" sz="3200" dirty="0"/>
          </a:p>
          <a:p>
            <a:pPr marL="0" indent="0">
              <a:buNone/>
            </a:pPr>
            <a:r>
              <a:rPr lang="tr-TR" sz="3200" dirty="0">
                <a:solidFill>
                  <a:srgbClr val="C00000"/>
                </a:solidFill>
              </a:rPr>
              <a:t>  BÜTÜN TEMİZLİK ARAÇLARI </a:t>
            </a:r>
          </a:p>
          <a:p>
            <a:pPr marL="0" indent="0">
              <a:buNone/>
            </a:pPr>
            <a:r>
              <a:rPr lang="tr-TR" sz="3200" dirty="0">
                <a:solidFill>
                  <a:srgbClr val="C00000"/>
                </a:solidFill>
              </a:rPr>
              <a:t>	KİŞİYE AİTTİR! </a:t>
            </a:r>
          </a:p>
          <a:p>
            <a:endParaRPr lang="tr-TR" sz="3200" dirty="0"/>
          </a:p>
          <a:p>
            <a:endParaRPr lang="tr-TR" dirty="0"/>
          </a:p>
        </p:txBody>
      </p:sp>
      <p:pic>
        <p:nvPicPr>
          <p:cNvPr id="307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9167" y="1337733"/>
            <a:ext cx="5029200" cy="482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4"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226505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3145536" y="365125"/>
            <a:ext cx="8208264" cy="1325563"/>
          </a:xfrm>
        </p:spPr>
        <p:txBody>
          <a:bodyPr/>
          <a:lstStyle/>
          <a:p>
            <a:r>
              <a:rPr lang="tr-TR" b="1" dirty="0">
                <a:solidFill>
                  <a:srgbClr val="C00000"/>
                </a:solidFill>
              </a:rPr>
              <a:t>MİKROORGANİZMALAR</a:t>
            </a: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a:xfrm>
            <a:off x="838200" y="2221991"/>
            <a:ext cx="10515600" cy="3954971"/>
          </a:xfrm>
        </p:spPr>
        <p:txBody>
          <a:bodyPr>
            <a:normAutofit/>
          </a:bodyPr>
          <a:lstStyle/>
          <a:p>
            <a:pPr algn="just"/>
            <a:r>
              <a:rPr lang="tr-TR" sz="2800" dirty="0"/>
              <a:t>Mikroorganizmalar en çok kirli sular ve kirli eller ile bulaşır.</a:t>
            </a:r>
          </a:p>
          <a:p>
            <a:pPr algn="just"/>
            <a:endParaRPr lang="tr-TR" sz="2800" dirty="0"/>
          </a:p>
          <a:p>
            <a:pPr algn="just"/>
            <a:endParaRPr lang="tr-TR" sz="2800" dirty="0"/>
          </a:p>
          <a:p>
            <a:pPr algn="just"/>
            <a:endParaRPr lang="tr-TR" sz="2800" dirty="0"/>
          </a:p>
          <a:p>
            <a:pPr algn="just"/>
            <a:endParaRPr lang="tr-TR" sz="2800" dirty="0"/>
          </a:p>
          <a:p>
            <a:pPr algn="just"/>
            <a:endParaRPr lang="tr-TR" sz="2800" dirty="0"/>
          </a:p>
          <a:p>
            <a:endParaRPr lang="tr-TR" dirty="0"/>
          </a:p>
        </p:txBody>
      </p:sp>
      <p:pic>
        <p:nvPicPr>
          <p:cNvPr id="5" name="Picture 2">
            <a:extLst>
              <a:ext uri="{FF2B5EF4-FFF2-40B4-BE49-F238E27FC236}">
                <a16:creationId xmlns:a16="http://schemas.microsoft.com/office/drawing/2014/main" xmlns="" id="{5BE251E4-18FE-4367-AF04-186F7EB8854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4858" y="2462130"/>
            <a:ext cx="3973726"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68430" y="3232534"/>
            <a:ext cx="3432754" cy="2628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6 Resim" descr="LOGOLARI KIRMIZI-28.jpg"/>
          <p:cNvPicPr>
            <a:picLocks noChangeAspect="1"/>
          </p:cNvPicPr>
          <p:nvPr/>
        </p:nvPicPr>
        <p:blipFill>
          <a:blip r:embed="rId5"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36957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3630168" y="365125"/>
            <a:ext cx="4078224" cy="1325563"/>
          </a:xfrm>
        </p:spPr>
        <p:txBody>
          <a:bodyPr/>
          <a:lstStyle/>
          <a:p>
            <a:pPr algn="ctr"/>
            <a:r>
              <a:rPr lang="tr-TR" b="1" dirty="0">
                <a:solidFill>
                  <a:srgbClr val="C00000"/>
                </a:solidFill>
              </a:rPr>
              <a:t>EL HİJYENİ</a:t>
            </a: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p:txBody>
          <a:bodyPr>
            <a:normAutofit fontScale="92500"/>
          </a:bodyPr>
          <a:lstStyle/>
          <a:p>
            <a:pPr algn="just"/>
            <a:r>
              <a:rPr lang="tr-TR" dirty="0"/>
              <a:t>Eller vücutta en çok kirlenen ve mikroorganizmalarla en çok </a:t>
            </a:r>
          </a:p>
          <a:p>
            <a:pPr marL="0" indent="0" algn="just">
              <a:buNone/>
            </a:pPr>
            <a:r>
              <a:rPr lang="tr-TR" dirty="0"/>
              <a:t>   temas eden organlardır. </a:t>
            </a:r>
          </a:p>
          <a:p>
            <a:pPr algn="just"/>
            <a:r>
              <a:rPr lang="tr-TR" dirty="0"/>
              <a:t>Hastalık yapan mikroorganizmalar kişiden kişiye en çok eller yolu ile bulaşmaktadır</a:t>
            </a:r>
            <a:r>
              <a:rPr lang="tr-TR" dirty="0" smtClean="0"/>
              <a:t>.</a:t>
            </a:r>
          </a:p>
          <a:p>
            <a:pPr algn="just"/>
            <a:r>
              <a:rPr lang="tr-TR" dirty="0" smtClean="0"/>
              <a:t>Ellerdeki çatlak ve sıyrıklardan da bazı bulaşıcı hastalıklar vücuda giriş yapabilir. </a:t>
            </a:r>
            <a:endParaRPr lang="tr-TR" dirty="0"/>
          </a:p>
          <a:p>
            <a:pPr algn="just"/>
            <a:r>
              <a:rPr lang="tr-TR" dirty="0"/>
              <a:t>Elleri temiz tutmak  bazı bulaşıcı hastalıkların yayılmasını engellemede önem taşır. </a:t>
            </a:r>
          </a:p>
          <a:p>
            <a:pPr algn="just"/>
            <a:r>
              <a:rPr lang="tr-TR" b="1" dirty="0"/>
              <a:t>Hijyenik el yıkamanın amacı</a:t>
            </a:r>
            <a:r>
              <a:rPr lang="tr-TR" dirty="0"/>
              <a:t>, eller üzerinde bulunan geçici bakterilerin tamamını, kalıcı bakterilerin ise bir kısmını ellerden uzaklaştırmaktır.</a:t>
            </a:r>
          </a:p>
          <a:p>
            <a:pPr algn="just"/>
            <a:endParaRPr lang="tr-TR"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838267" y="0"/>
            <a:ext cx="2353733" cy="2738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4"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222985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BE501-63F3-4E6D-B02C-5467162EAAA3}"/>
              </a:ext>
            </a:extLst>
          </p:cNvPr>
          <p:cNvSpPr>
            <a:spLocks noGrp="1"/>
          </p:cNvSpPr>
          <p:nvPr>
            <p:ph type="title"/>
          </p:nvPr>
        </p:nvSpPr>
        <p:spPr>
          <a:xfrm>
            <a:off x="2560320" y="365125"/>
            <a:ext cx="8793480" cy="1325563"/>
          </a:xfrm>
        </p:spPr>
        <p:txBody>
          <a:bodyPr/>
          <a:lstStyle/>
          <a:p>
            <a:r>
              <a:rPr lang="tr-TR" b="1" dirty="0">
                <a:solidFill>
                  <a:srgbClr val="C00000"/>
                </a:solidFill>
              </a:rPr>
              <a:t>ELLER NE ZAMAN YIKANMALI?</a:t>
            </a:r>
          </a:p>
        </p:txBody>
      </p:sp>
      <p:sp>
        <p:nvSpPr>
          <p:cNvPr id="3" name="İçerik Yer Tutucusu 2">
            <a:extLst>
              <a:ext uri="{FF2B5EF4-FFF2-40B4-BE49-F238E27FC236}">
                <a16:creationId xmlns:a16="http://schemas.microsoft.com/office/drawing/2014/main" xmlns="" id="{68A5D1DD-F4F6-42C2-A0C3-F13CBFD65595}"/>
              </a:ext>
            </a:extLst>
          </p:cNvPr>
          <p:cNvSpPr>
            <a:spLocks noGrp="1"/>
          </p:cNvSpPr>
          <p:nvPr>
            <p:ph idx="1"/>
          </p:nvPr>
        </p:nvSpPr>
        <p:spPr/>
        <p:txBody>
          <a:bodyPr>
            <a:normAutofit/>
          </a:bodyPr>
          <a:lstStyle/>
          <a:p>
            <a:pPr>
              <a:buFont typeface="Wingdings" panose="05000000000000000000" pitchFamily="2" charset="2"/>
              <a:buChar char="ü"/>
            </a:pPr>
            <a:r>
              <a:rPr lang="tr-TR" dirty="0"/>
              <a:t>Yemekten önce ve sonra </a:t>
            </a:r>
            <a:endParaRPr lang="tr-TR" dirty="0" smtClean="0"/>
          </a:p>
          <a:p>
            <a:pPr>
              <a:buFont typeface="Wingdings" panose="05000000000000000000" pitchFamily="2" charset="2"/>
              <a:buChar char="ü"/>
            </a:pPr>
            <a:r>
              <a:rPr lang="tr-TR" dirty="0" smtClean="0"/>
              <a:t>Herhangi bir yiyecek maddesine dokunmadan önce</a:t>
            </a:r>
          </a:p>
          <a:p>
            <a:pPr>
              <a:buFont typeface="Wingdings" panose="05000000000000000000" pitchFamily="2" charset="2"/>
              <a:buChar char="ü"/>
            </a:pPr>
            <a:r>
              <a:rPr lang="tr-TR" dirty="0" smtClean="0"/>
              <a:t>İlaç vermeden ya da almadan önce,</a:t>
            </a:r>
          </a:p>
          <a:p>
            <a:pPr>
              <a:buFont typeface="Wingdings" panose="05000000000000000000" pitchFamily="2" charset="2"/>
              <a:buChar char="ü"/>
            </a:pPr>
            <a:r>
              <a:rPr lang="tr-TR" dirty="0" smtClean="0"/>
              <a:t>Mutfakta yemek yapmaya başlamadan önce ve sonra </a:t>
            </a:r>
          </a:p>
          <a:p>
            <a:pPr>
              <a:buFont typeface="Wingdings" panose="05000000000000000000" pitchFamily="2" charset="2"/>
              <a:buChar char="ü"/>
            </a:pPr>
            <a:r>
              <a:rPr lang="tr-TR" dirty="0" smtClean="0"/>
              <a:t>Çiğ et ve benzeri gıdalar ile temastan sonra</a:t>
            </a:r>
          </a:p>
          <a:p>
            <a:pPr>
              <a:buFont typeface="Wingdings" panose="05000000000000000000" pitchFamily="2" charset="2"/>
              <a:buChar char="ü"/>
            </a:pPr>
            <a:r>
              <a:rPr lang="tr-TR" dirty="0" smtClean="0"/>
              <a:t>Diş, ağız, yüz temizliği yapmadan önce</a:t>
            </a:r>
            <a:endParaRPr lang="tr-TR" dirty="0"/>
          </a:p>
          <a:p>
            <a:pPr>
              <a:buFont typeface="Wingdings" panose="05000000000000000000" pitchFamily="2" charset="2"/>
              <a:buChar char="ü"/>
            </a:pPr>
            <a:r>
              <a:rPr lang="tr-TR" dirty="0"/>
              <a:t>Tuvaleti kullandıktan sonra</a:t>
            </a:r>
            <a:r>
              <a:rPr lang="tr-TR" dirty="0" smtClean="0"/>
              <a:t>,</a:t>
            </a:r>
          </a:p>
          <a:p>
            <a:endParaRPr lang="tr-TR"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855200" y="-1"/>
            <a:ext cx="2336800" cy="2718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4 Resim" descr="LOGOLARI KIRMIZI-28.jpg"/>
          <p:cNvPicPr>
            <a:picLocks noChangeAspect="1"/>
          </p:cNvPicPr>
          <p:nvPr/>
        </p:nvPicPr>
        <p:blipFill>
          <a:blip r:embed="rId3" cstate="print"/>
          <a:stretch>
            <a:fillRect/>
          </a:stretch>
        </p:blipFill>
        <p:spPr>
          <a:xfrm>
            <a:off x="338320" y="355452"/>
            <a:ext cx="1289312" cy="1289312"/>
          </a:xfrm>
          <a:prstGeom prst="rect">
            <a:avLst/>
          </a:prstGeom>
        </p:spPr>
      </p:pic>
    </p:spTree>
    <p:extLst>
      <p:ext uri="{BB962C8B-B14F-4D97-AF65-F5344CB8AC3E}">
        <p14:creationId xmlns="" xmlns:p14="http://schemas.microsoft.com/office/powerpoint/2010/main" val="7796272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1583</Words>
  <PresentationFormat>Özel</PresentationFormat>
  <Paragraphs>196</Paragraphs>
  <Slides>38</Slides>
  <Notes>13</Notes>
  <HiddenSlides>0</HiddenSlides>
  <MMClips>0</MMClips>
  <ScaleCrop>false</ScaleCrop>
  <HeadingPairs>
    <vt:vector size="4" baseType="variant">
      <vt:variant>
        <vt:lpstr>Tema</vt:lpstr>
      </vt:variant>
      <vt:variant>
        <vt:i4>2</vt:i4>
      </vt:variant>
      <vt:variant>
        <vt:lpstr>Slayt Başlıkları</vt:lpstr>
      </vt:variant>
      <vt:variant>
        <vt:i4>38</vt:i4>
      </vt:variant>
    </vt:vector>
  </HeadingPairs>
  <TitlesOfParts>
    <vt:vector size="40" baseType="lpstr">
      <vt:lpstr>Office Teması</vt:lpstr>
      <vt:lpstr>3_Office Teması</vt:lpstr>
      <vt:lpstr>HİJYEN VE SAĞLIK</vt:lpstr>
      <vt:lpstr>HASTALIKLARDAN KORUNMAK</vt:lpstr>
      <vt:lpstr>HİJYEN</vt:lpstr>
      <vt:lpstr>Slayt 4</vt:lpstr>
      <vt:lpstr>KİŞİSEL HİJYEN</vt:lpstr>
      <vt:lpstr>KİŞİSEL HİJYEN KONULARI </vt:lpstr>
      <vt:lpstr>MİKROORGANİZMALAR</vt:lpstr>
      <vt:lpstr>EL HİJYENİ</vt:lpstr>
      <vt:lpstr>ELLER NE ZAMAN YIKANMALI?</vt:lpstr>
      <vt:lpstr>ELLER NE ZAMAN YIKANMALI?</vt:lpstr>
      <vt:lpstr>Hijyen Kurallarına Uymak Hastalıklardan Korur</vt:lpstr>
      <vt:lpstr>Hijyen Kurallarına Uymak Hastalıklardan Korur</vt:lpstr>
      <vt:lpstr>Hijyen Kurallarına Uymak Hastalıklardan Korur</vt:lpstr>
      <vt:lpstr>ELLER NASIL YIKANMALI</vt:lpstr>
      <vt:lpstr>Slayt 15</vt:lpstr>
      <vt:lpstr>Slayt 16</vt:lpstr>
      <vt:lpstr>Etkili El Yıkama-1</vt:lpstr>
      <vt:lpstr>Etkili El Yıkama-2</vt:lpstr>
      <vt:lpstr>Etkili El Yıkama-3</vt:lpstr>
      <vt:lpstr>Tırnak Bakımı ve Hijyeni</vt:lpstr>
      <vt:lpstr>Vücut Hijyeni-1</vt:lpstr>
      <vt:lpstr>Vücut Hijyeni-2</vt:lpstr>
      <vt:lpstr>Saç Hijyeni-1</vt:lpstr>
      <vt:lpstr>Saç Hijyeni-2</vt:lpstr>
      <vt:lpstr>Saç Hijyeni-3</vt:lpstr>
      <vt:lpstr>Ayak Hijyeni-1</vt:lpstr>
      <vt:lpstr>Ayak Hijyeni-2</vt:lpstr>
      <vt:lpstr>Ağız Hijyeni-1</vt:lpstr>
      <vt:lpstr>Ağız Hijyeni-2</vt:lpstr>
      <vt:lpstr>Ağız Hijyeni-3</vt:lpstr>
      <vt:lpstr> ÇEVRESEL HİJYEN </vt:lpstr>
      <vt:lpstr> ÇEVRESEL HİJYEN </vt:lpstr>
      <vt:lpstr> ÇEVRESEL HİJYEN </vt:lpstr>
      <vt:lpstr>ÇEVRESEL HİJYEN</vt:lpstr>
      <vt:lpstr>ÇEVRESEL HİJYEN</vt:lpstr>
      <vt:lpstr>ÇEVRESEL HİJYEN</vt:lpstr>
      <vt:lpstr>ÇEVRESEL HİJYEN</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HİJYEN VE SAĞLIK</dc:title>
  <dc:creator>ASUS</dc:creator>
  <cp:lastModifiedBy>ASUS</cp:lastModifiedBy>
  <cp:revision>49</cp:revision>
  <dcterms:modified xsi:type="dcterms:W3CDTF">2024-10-11T11:21:17Z</dcterms:modified>
</cp:coreProperties>
</file>